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315" r:id="rId5"/>
    <p:sldId id="331" r:id="rId6"/>
    <p:sldId id="320" r:id="rId7"/>
    <p:sldId id="321" r:id="rId8"/>
    <p:sldId id="319" r:id="rId9"/>
    <p:sldId id="328" r:id="rId10"/>
    <p:sldId id="329" r:id="rId11"/>
    <p:sldId id="330" r:id="rId12"/>
    <p:sldId id="332" r:id="rId13"/>
    <p:sldId id="317" r:id="rId14"/>
    <p:sldId id="31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EDED"/>
    <a:srgbClr val="FAD9D4"/>
    <a:srgbClr val="820000"/>
    <a:srgbClr val="0099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620"/>
    <p:restoredTop sz="85547" autoAdjust="0"/>
  </p:normalViewPr>
  <p:slideViewPr>
    <p:cSldViewPr>
      <p:cViewPr>
        <p:scale>
          <a:sx n="66" d="100"/>
          <a:sy n="66" d="100"/>
        </p:scale>
        <p:origin x="-600" y="-154"/>
      </p:cViewPr>
      <p:guideLst>
        <p:guide orient="horz" pos="2160"/>
        <p:guide pos="2880"/>
      </p:guideLst>
    </p:cSldViewPr>
  </p:slideViewPr>
  <p:notesTextViewPr>
    <p:cViewPr>
      <p:scale>
        <a:sx n="100" d="100"/>
        <a:sy n="100" d="100"/>
      </p:scale>
      <p:origin x="0" y="0"/>
    </p:cViewPr>
  </p:notesTextViewPr>
  <p:sorterViewPr>
    <p:cViewPr>
      <p:scale>
        <a:sx n="74" d="100"/>
        <a:sy n="74" d="100"/>
      </p:scale>
      <p:origin x="0" y="0"/>
    </p:cViewPr>
  </p:sorterViewPr>
  <p:notesViewPr>
    <p:cSldViewPr>
      <p:cViewPr varScale="1">
        <p:scale>
          <a:sx n="69" d="100"/>
          <a:sy n="69" d="100"/>
        </p:scale>
        <p:origin x="-219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BDEBA5-7A0D-AD4E-B4B2-C0D876289FAD}" type="doc">
      <dgm:prSet loTypeId="urn:microsoft.com/office/officeart/2005/8/layout/pyramid2" loCatId="pyramid" qsTypeId="urn:microsoft.com/office/officeart/2005/8/quickstyle/simple4" qsCatId="simple" csTypeId="urn:microsoft.com/office/officeart/2005/8/colors/accent1_2" csCatId="accent1" phldr="1"/>
      <dgm:spPr/>
    </dgm:pt>
    <dgm:pt modelId="{E348041D-36AB-8041-9445-E4CA417C787D}">
      <dgm:prSet phldrT="[Text]"/>
      <dgm:spPr/>
      <dgm:t>
        <a:bodyPr/>
        <a:lstStyle/>
        <a:p>
          <a:r>
            <a:rPr lang="en-US" dirty="0" smtClean="0"/>
            <a:t>What math is taught</a:t>
          </a:r>
          <a:endParaRPr lang="en-US" dirty="0"/>
        </a:p>
      </dgm:t>
    </dgm:pt>
    <dgm:pt modelId="{9E674F84-12FC-9549-B419-F8631E1F903E}" type="parTrans" cxnId="{7B679843-9470-4E4F-9C2F-F6939F1322B2}">
      <dgm:prSet/>
      <dgm:spPr/>
      <dgm:t>
        <a:bodyPr/>
        <a:lstStyle/>
        <a:p>
          <a:endParaRPr lang="en-US"/>
        </a:p>
      </dgm:t>
    </dgm:pt>
    <dgm:pt modelId="{22D784C0-22AF-084D-835B-2E5DCE30F5C0}" type="sibTrans" cxnId="{7B679843-9470-4E4F-9C2F-F6939F1322B2}">
      <dgm:prSet/>
      <dgm:spPr/>
      <dgm:t>
        <a:bodyPr/>
        <a:lstStyle/>
        <a:p>
          <a:endParaRPr lang="en-US"/>
        </a:p>
      </dgm:t>
    </dgm:pt>
    <dgm:pt modelId="{17F5B353-5107-CC49-8080-AF90983406AC}">
      <dgm:prSet phldrT="[Text]"/>
      <dgm:spPr/>
      <dgm:t>
        <a:bodyPr/>
        <a:lstStyle/>
        <a:p>
          <a:r>
            <a:rPr lang="en-US" dirty="0" smtClean="0"/>
            <a:t>How it is learned</a:t>
          </a:r>
          <a:endParaRPr lang="en-US" dirty="0"/>
        </a:p>
      </dgm:t>
    </dgm:pt>
    <dgm:pt modelId="{DEDB73BC-05D4-AF44-8C49-C16CDE4CAF03}" type="parTrans" cxnId="{F25641E9-02B9-6444-A4B8-BC556F888030}">
      <dgm:prSet/>
      <dgm:spPr/>
      <dgm:t>
        <a:bodyPr/>
        <a:lstStyle/>
        <a:p>
          <a:endParaRPr lang="en-US"/>
        </a:p>
      </dgm:t>
    </dgm:pt>
    <dgm:pt modelId="{974E700F-3081-4E41-9424-EE4031CA1FD1}" type="sibTrans" cxnId="{F25641E9-02B9-6444-A4B8-BC556F888030}">
      <dgm:prSet/>
      <dgm:spPr/>
      <dgm:t>
        <a:bodyPr/>
        <a:lstStyle/>
        <a:p>
          <a:endParaRPr lang="en-US"/>
        </a:p>
      </dgm:t>
    </dgm:pt>
    <dgm:pt modelId="{C85DAE1F-B32D-6F4D-B645-7AFC6B5D1D87}">
      <dgm:prSet phldrT="[Text]"/>
      <dgm:spPr/>
      <dgm:t>
        <a:bodyPr/>
        <a:lstStyle/>
        <a:p>
          <a:r>
            <a:rPr lang="en-US" dirty="0" smtClean="0"/>
            <a:t>How it is assessed</a:t>
          </a:r>
          <a:endParaRPr lang="en-US" dirty="0"/>
        </a:p>
      </dgm:t>
    </dgm:pt>
    <dgm:pt modelId="{F06336EE-C01B-564C-A1F7-690D5EC57DDD}" type="parTrans" cxnId="{FA4F14CC-E740-8241-9BEC-7E72B35D314D}">
      <dgm:prSet/>
      <dgm:spPr/>
      <dgm:t>
        <a:bodyPr/>
        <a:lstStyle/>
        <a:p>
          <a:endParaRPr lang="en-US"/>
        </a:p>
      </dgm:t>
    </dgm:pt>
    <dgm:pt modelId="{71B62020-620A-C847-A4D3-06D56A034E33}" type="sibTrans" cxnId="{FA4F14CC-E740-8241-9BEC-7E72B35D314D}">
      <dgm:prSet/>
      <dgm:spPr/>
      <dgm:t>
        <a:bodyPr/>
        <a:lstStyle/>
        <a:p>
          <a:endParaRPr lang="en-US"/>
        </a:p>
      </dgm:t>
    </dgm:pt>
    <dgm:pt modelId="{A50F6539-14ED-204C-8815-334C2010809D}" type="pres">
      <dgm:prSet presAssocID="{3DBDEBA5-7A0D-AD4E-B4B2-C0D876289FAD}" presName="compositeShape" presStyleCnt="0">
        <dgm:presLayoutVars>
          <dgm:dir/>
          <dgm:resizeHandles/>
        </dgm:presLayoutVars>
      </dgm:prSet>
      <dgm:spPr/>
    </dgm:pt>
    <dgm:pt modelId="{015C464F-EC30-CF49-A2CD-B6CDF65B4108}" type="pres">
      <dgm:prSet presAssocID="{3DBDEBA5-7A0D-AD4E-B4B2-C0D876289FAD}" presName="pyramid" presStyleLbl="node1" presStyleIdx="0" presStyleCnt="1" custLinFactNeighborX="27847" custLinFactNeighborY="1852"/>
      <dgm:spPr>
        <a:solidFill>
          <a:schemeClr val="accent6">
            <a:lumMod val="75000"/>
          </a:schemeClr>
        </a:solidFill>
      </dgm:spPr>
    </dgm:pt>
    <dgm:pt modelId="{10E43C22-2937-4048-9D7D-4626C1C59F3A}" type="pres">
      <dgm:prSet presAssocID="{3DBDEBA5-7A0D-AD4E-B4B2-C0D876289FAD}" presName="theList" presStyleCnt="0"/>
      <dgm:spPr/>
    </dgm:pt>
    <dgm:pt modelId="{30598138-16A2-7945-A5C8-44007F58B09A}" type="pres">
      <dgm:prSet presAssocID="{E348041D-36AB-8041-9445-E4CA417C787D}" presName="aNode" presStyleLbl="fgAcc1" presStyleIdx="0" presStyleCnt="3" custScaleX="190883">
        <dgm:presLayoutVars>
          <dgm:bulletEnabled val="1"/>
        </dgm:presLayoutVars>
      </dgm:prSet>
      <dgm:spPr/>
      <dgm:t>
        <a:bodyPr/>
        <a:lstStyle/>
        <a:p>
          <a:endParaRPr lang="en-US"/>
        </a:p>
      </dgm:t>
    </dgm:pt>
    <dgm:pt modelId="{07C31A71-6950-A341-A435-7E4A2832F429}" type="pres">
      <dgm:prSet presAssocID="{E348041D-36AB-8041-9445-E4CA417C787D}" presName="aSpace" presStyleCnt="0"/>
      <dgm:spPr/>
    </dgm:pt>
    <dgm:pt modelId="{04F78E65-7F42-9044-B5E4-6579AF5A9D4B}" type="pres">
      <dgm:prSet presAssocID="{17F5B353-5107-CC49-8080-AF90983406AC}" presName="aNode" presStyleLbl="fgAcc1" presStyleIdx="1" presStyleCnt="3" custScaleX="191026">
        <dgm:presLayoutVars>
          <dgm:bulletEnabled val="1"/>
        </dgm:presLayoutVars>
      </dgm:prSet>
      <dgm:spPr/>
      <dgm:t>
        <a:bodyPr/>
        <a:lstStyle/>
        <a:p>
          <a:endParaRPr lang="en-US"/>
        </a:p>
      </dgm:t>
    </dgm:pt>
    <dgm:pt modelId="{6ECEBB74-CD98-9043-A093-FA57578CEE12}" type="pres">
      <dgm:prSet presAssocID="{17F5B353-5107-CC49-8080-AF90983406AC}" presName="aSpace" presStyleCnt="0"/>
      <dgm:spPr/>
    </dgm:pt>
    <dgm:pt modelId="{F6906024-F3D8-8644-83DE-41C7B52EAB60}" type="pres">
      <dgm:prSet presAssocID="{C85DAE1F-B32D-6F4D-B645-7AFC6B5D1D87}" presName="aNode" presStyleLbl="fgAcc1" presStyleIdx="2" presStyleCnt="3" custScaleX="190954">
        <dgm:presLayoutVars>
          <dgm:bulletEnabled val="1"/>
        </dgm:presLayoutVars>
      </dgm:prSet>
      <dgm:spPr/>
      <dgm:t>
        <a:bodyPr/>
        <a:lstStyle/>
        <a:p>
          <a:endParaRPr lang="en-US"/>
        </a:p>
      </dgm:t>
    </dgm:pt>
    <dgm:pt modelId="{3441D8BF-65BE-6C4B-BE6E-4A6B10FE1C6A}" type="pres">
      <dgm:prSet presAssocID="{C85DAE1F-B32D-6F4D-B645-7AFC6B5D1D87}" presName="aSpace" presStyleCnt="0"/>
      <dgm:spPr/>
    </dgm:pt>
  </dgm:ptLst>
  <dgm:cxnLst>
    <dgm:cxn modelId="{2E0007A0-A18B-4CF2-B397-0AA039627AB0}" type="presOf" srcId="{E348041D-36AB-8041-9445-E4CA417C787D}" destId="{30598138-16A2-7945-A5C8-44007F58B09A}" srcOrd="0" destOrd="0" presId="urn:microsoft.com/office/officeart/2005/8/layout/pyramid2"/>
    <dgm:cxn modelId="{FA4F14CC-E740-8241-9BEC-7E72B35D314D}" srcId="{3DBDEBA5-7A0D-AD4E-B4B2-C0D876289FAD}" destId="{C85DAE1F-B32D-6F4D-B645-7AFC6B5D1D87}" srcOrd="2" destOrd="0" parTransId="{F06336EE-C01B-564C-A1F7-690D5EC57DDD}" sibTransId="{71B62020-620A-C847-A4D3-06D56A034E33}"/>
    <dgm:cxn modelId="{35364988-5F3B-4793-B864-3A9CD8F1A866}" type="presOf" srcId="{C85DAE1F-B32D-6F4D-B645-7AFC6B5D1D87}" destId="{F6906024-F3D8-8644-83DE-41C7B52EAB60}" srcOrd="0" destOrd="0" presId="urn:microsoft.com/office/officeart/2005/8/layout/pyramid2"/>
    <dgm:cxn modelId="{7B679843-9470-4E4F-9C2F-F6939F1322B2}" srcId="{3DBDEBA5-7A0D-AD4E-B4B2-C0D876289FAD}" destId="{E348041D-36AB-8041-9445-E4CA417C787D}" srcOrd="0" destOrd="0" parTransId="{9E674F84-12FC-9549-B419-F8631E1F903E}" sibTransId="{22D784C0-22AF-084D-835B-2E5DCE30F5C0}"/>
    <dgm:cxn modelId="{1DB99BCB-C794-4525-9BAB-C090FCBDDAE7}" type="presOf" srcId="{3DBDEBA5-7A0D-AD4E-B4B2-C0D876289FAD}" destId="{A50F6539-14ED-204C-8815-334C2010809D}" srcOrd="0" destOrd="0" presId="urn:microsoft.com/office/officeart/2005/8/layout/pyramid2"/>
    <dgm:cxn modelId="{F25641E9-02B9-6444-A4B8-BC556F888030}" srcId="{3DBDEBA5-7A0D-AD4E-B4B2-C0D876289FAD}" destId="{17F5B353-5107-CC49-8080-AF90983406AC}" srcOrd="1" destOrd="0" parTransId="{DEDB73BC-05D4-AF44-8C49-C16CDE4CAF03}" sibTransId="{974E700F-3081-4E41-9424-EE4031CA1FD1}"/>
    <dgm:cxn modelId="{9A728DC4-B04C-435F-8779-39E9F176BABC}" type="presOf" srcId="{17F5B353-5107-CC49-8080-AF90983406AC}" destId="{04F78E65-7F42-9044-B5E4-6579AF5A9D4B}" srcOrd="0" destOrd="0" presId="urn:microsoft.com/office/officeart/2005/8/layout/pyramid2"/>
    <dgm:cxn modelId="{C0B7896E-C6AD-426F-9B82-C1B74681AE05}" type="presParOf" srcId="{A50F6539-14ED-204C-8815-334C2010809D}" destId="{015C464F-EC30-CF49-A2CD-B6CDF65B4108}" srcOrd="0" destOrd="0" presId="urn:microsoft.com/office/officeart/2005/8/layout/pyramid2"/>
    <dgm:cxn modelId="{D3B867FA-9F94-48C2-A5F6-ADC9D01B70E4}" type="presParOf" srcId="{A50F6539-14ED-204C-8815-334C2010809D}" destId="{10E43C22-2937-4048-9D7D-4626C1C59F3A}" srcOrd="1" destOrd="0" presId="urn:microsoft.com/office/officeart/2005/8/layout/pyramid2"/>
    <dgm:cxn modelId="{1297459F-F747-490D-98FA-DE9E942118F1}" type="presParOf" srcId="{10E43C22-2937-4048-9D7D-4626C1C59F3A}" destId="{30598138-16A2-7945-A5C8-44007F58B09A}" srcOrd="0" destOrd="0" presId="urn:microsoft.com/office/officeart/2005/8/layout/pyramid2"/>
    <dgm:cxn modelId="{46EEC874-0F4D-4D07-BB57-12BCE7385764}" type="presParOf" srcId="{10E43C22-2937-4048-9D7D-4626C1C59F3A}" destId="{07C31A71-6950-A341-A435-7E4A2832F429}" srcOrd="1" destOrd="0" presId="urn:microsoft.com/office/officeart/2005/8/layout/pyramid2"/>
    <dgm:cxn modelId="{327069EB-1334-4A78-9D45-1F80A0DD8016}" type="presParOf" srcId="{10E43C22-2937-4048-9D7D-4626C1C59F3A}" destId="{04F78E65-7F42-9044-B5E4-6579AF5A9D4B}" srcOrd="2" destOrd="0" presId="urn:microsoft.com/office/officeart/2005/8/layout/pyramid2"/>
    <dgm:cxn modelId="{76FFA766-655C-404C-A8DC-849E29706D5A}" type="presParOf" srcId="{10E43C22-2937-4048-9D7D-4626C1C59F3A}" destId="{6ECEBB74-CD98-9043-A093-FA57578CEE12}" srcOrd="3" destOrd="0" presId="urn:microsoft.com/office/officeart/2005/8/layout/pyramid2"/>
    <dgm:cxn modelId="{5AE995A6-DBDB-4D19-90B8-5C1157435FBA}" type="presParOf" srcId="{10E43C22-2937-4048-9D7D-4626C1C59F3A}" destId="{F6906024-F3D8-8644-83DE-41C7B52EAB60}" srcOrd="4" destOrd="0" presId="urn:microsoft.com/office/officeart/2005/8/layout/pyramid2"/>
    <dgm:cxn modelId="{2B2CDDFB-CC75-4901-AF81-0C81396B6E0B}" type="presParOf" srcId="{10E43C22-2937-4048-9D7D-4626C1C59F3A}" destId="{3441D8BF-65BE-6C4B-BE6E-4A6B10FE1C6A}"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38245D-0CFC-450C-99A1-E64D17248C5F}" type="doc">
      <dgm:prSet loTypeId="urn:microsoft.com/office/officeart/2005/8/layout/venn1" loCatId="relationship" qsTypeId="urn:microsoft.com/office/officeart/2005/8/quickstyle/simple1" qsCatId="simple" csTypeId="urn:microsoft.com/office/officeart/2005/8/colors/accent1_2" csCatId="accent1" phldr="1"/>
      <dgm:spPr/>
    </dgm:pt>
    <dgm:pt modelId="{A77D5F9C-0396-48B3-9C3B-0E52A750E7A5}">
      <dgm:prSet phldrT="[Text]" custT="1"/>
      <dgm:spPr/>
      <dgm:t>
        <a:bodyPr/>
        <a:lstStyle/>
        <a:p>
          <a:r>
            <a:rPr lang="en-US" sz="2800" dirty="0" smtClean="0"/>
            <a:t>How is it learned?</a:t>
          </a:r>
          <a:endParaRPr lang="en-US" sz="2800" dirty="0"/>
        </a:p>
      </dgm:t>
    </dgm:pt>
    <dgm:pt modelId="{408C52E3-F31A-4157-9F58-F68715BF3C9F}" type="parTrans" cxnId="{23027EAA-CEEA-445D-BF7E-F96089732C0C}">
      <dgm:prSet/>
      <dgm:spPr/>
      <dgm:t>
        <a:bodyPr/>
        <a:lstStyle/>
        <a:p>
          <a:endParaRPr lang="en-US"/>
        </a:p>
      </dgm:t>
    </dgm:pt>
    <dgm:pt modelId="{8A95D34F-E0DC-4466-ACB9-FE1DE56B8A0B}" type="sibTrans" cxnId="{23027EAA-CEEA-445D-BF7E-F96089732C0C}">
      <dgm:prSet/>
      <dgm:spPr/>
      <dgm:t>
        <a:bodyPr/>
        <a:lstStyle/>
        <a:p>
          <a:endParaRPr lang="en-US"/>
        </a:p>
      </dgm:t>
    </dgm:pt>
    <dgm:pt modelId="{8CAF9ED4-5CBC-4BFA-9C38-8A0D49539A8D}">
      <dgm:prSet phldrT="[Text]" custT="1"/>
      <dgm:spPr/>
      <dgm:t>
        <a:bodyPr/>
        <a:lstStyle/>
        <a:p>
          <a:pPr algn="ctr"/>
          <a:r>
            <a:rPr lang="en-US" sz="2800" b="0" dirty="0" smtClean="0"/>
            <a:t>How is it assessed</a:t>
          </a:r>
          <a:r>
            <a:rPr lang="en-US" sz="2800" dirty="0" smtClean="0"/>
            <a:t>?</a:t>
          </a:r>
          <a:endParaRPr lang="en-US" sz="2800" dirty="0"/>
        </a:p>
      </dgm:t>
    </dgm:pt>
    <dgm:pt modelId="{3FCAFE0F-6EF3-4F26-A1D6-2D7AE1274C85}" type="parTrans" cxnId="{69DEB0F7-E99E-4B3F-8BAD-13FB6D8A6897}">
      <dgm:prSet/>
      <dgm:spPr/>
      <dgm:t>
        <a:bodyPr/>
        <a:lstStyle/>
        <a:p>
          <a:endParaRPr lang="en-US"/>
        </a:p>
      </dgm:t>
    </dgm:pt>
    <dgm:pt modelId="{2808E09C-E7F8-4A5F-97A4-0BD1F7B92072}" type="sibTrans" cxnId="{69DEB0F7-E99E-4B3F-8BAD-13FB6D8A6897}">
      <dgm:prSet/>
      <dgm:spPr/>
      <dgm:t>
        <a:bodyPr/>
        <a:lstStyle/>
        <a:p>
          <a:endParaRPr lang="en-US"/>
        </a:p>
      </dgm:t>
    </dgm:pt>
    <dgm:pt modelId="{AE897A13-CF1B-4239-99B2-71D33A99FB87}">
      <dgm:prSet phldrT="[Text]" custT="1"/>
      <dgm:spPr/>
      <dgm:t>
        <a:bodyPr/>
        <a:lstStyle/>
        <a:p>
          <a:pPr algn="ctr"/>
          <a:r>
            <a:rPr lang="en-US" sz="2800" dirty="0" smtClean="0"/>
            <a:t>What math do we teach (and why)?</a:t>
          </a:r>
          <a:endParaRPr lang="en-US" sz="2800" dirty="0"/>
        </a:p>
      </dgm:t>
    </dgm:pt>
    <dgm:pt modelId="{938792D0-A1A4-4D72-AD67-D03F2EC0EBB8}" type="parTrans" cxnId="{28236C2D-B6D9-4B51-86B5-F428EE78EAE6}">
      <dgm:prSet/>
      <dgm:spPr/>
      <dgm:t>
        <a:bodyPr/>
        <a:lstStyle/>
        <a:p>
          <a:endParaRPr lang="en-US"/>
        </a:p>
      </dgm:t>
    </dgm:pt>
    <dgm:pt modelId="{08E29B12-C2E1-41C0-B396-934D2A22550A}" type="sibTrans" cxnId="{28236C2D-B6D9-4B51-86B5-F428EE78EAE6}">
      <dgm:prSet/>
      <dgm:spPr/>
      <dgm:t>
        <a:bodyPr/>
        <a:lstStyle/>
        <a:p>
          <a:endParaRPr lang="en-US"/>
        </a:p>
      </dgm:t>
    </dgm:pt>
    <dgm:pt modelId="{A6178727-4DF8-4F29-B3E8-BE6CB0CDA955}" type="pres">
      <dgm:prSet presAssocID="{1D38245D-0CFC-450C-99A1-E64D17248C5F}" presName="compositeShape" presStyleCnt="0">
        <dgm:presLayoutVars>
          <dgm:chMax val="7"/>
          <dgm:dir/>
          <dgm:resizeHandles val="exact"/>
        </dgm:presLayoutVars>
      </dgm:prSet>
      <dgm:spPr/>
    </dgm:pt>
    <dgm:pt modelId="{FFA946DE-8F98-4474-B393-7FE28CBA55DD}" type="pres">
      <dgm:prSet presAssocID="{A77D5F9C-0396-48B3-9C3B-0E52A750E7A5}" presName="circ1" presStyleLbl="vennNode1" presStyleIdx="0" presStyleCnt="3" custScaleX="89721" custScaleY="87409" custLinFactNeighborX="6696" custLinFactNeighborY="-3039"/>
      <dgm:spPr/>
      <dgm:t>
        <a:bodyPr/>
        <a:lstStyle/>
        <a:p>
          <a:endParaRPr lang="en-US"/>
        </a:p>
      </dgm:t>
    </dgm:pt>
    <dgm:pt modelId="{6D582470-567C-4511-9538-58E5D334D78E}" type="pres">
      <dgm:prSet presAssocID="{A77D5F9C-0396-48B3-9C3B-0E52A750E7A5}" presName="circ1Tx" presStyleLbl="revTx" presStyleIdx="0" presStyleCnt="0">
        <dgm:presLayoutVars>
          <dgm:chMax val="0"/>
          <dgm:chPref val="0"/>
          <dgm:bulletEnabled val="1"/>
        </dgm:presLayoutVars>
      </dgm:prSet>
      <dgm:spPr/>
      <dgm:t>
        <a:bodyPr/>
        <a:lstStyle/>
        <a:p>
          <a:endParaRPr lang="en-US"/>
        </a:p>
      </dgm:t>
    </dgm:pt>
    <dgm:pt modelId="{6A1031CB-8D0A-49FB-BA1E-253996C5D1C5}" type="pres">
      <dgm:prSet presAssocID="{8CAF9ED4-5CBC-4BFA-9C38-8A0D49539A8D}" presName="circ2" presStyleLbl="vennNode1" presStyleIdx="1" presStyleCnt="3" custScaleX="96912" custScaleY="90039" custLinFactNeighborX="23032" custLinFactNeighborY="18"/>
      <dgm:spPr/>
      <dgm:t>
        <a:bodyPr/>
        <a:lstStyle/>
        <a:p>
          <a:endParaRPr lang="en-US"/>
        </a:p>
      </dgm:t>
    </dgm:pt>
    <dgm:pt modelId="{07D2D1F0-73BD-4667-9EC2-5296263E569E}" type="pres">
      <dgm:prSet presAssocID="{8CAF9ED4-5CBC-4BFA-9C38-8A0D49539A8D}" presName="circ2Tx" presStyleLbl="revTx" presStyleIdx="0" presStyleCnt="0">
        <dgm:presLayoutVars>
          <dgm:chMax val="0"/>
          <dgm:chPref val="0"/>
          <dgm:bulletEnabled val="1"/>
        </dgm:presLayoutVars>
      </dgm:prSet>
      <dgm:spPr/>
      <dgm:t>
        <a:bodyPr/>
        <a:lstStyle/>
        <a:p>
          <a:endParaRPr lang="en-US"/>
        </a:p>
      </dgm:t>
    </dgm:pt>
    <dgm:pt modelId="{8741F329-F358-4C93-A71D-26C6C996B891}" type="pres">
      <dgm:prSet presAssocID="{AE897A13-CF1B-4239-99B2-71D33A99FB87}" presName="circ3" presStyleLbl="vennNode1" presStyleIdx="2" presStyleCnt="3" custScaleX="100530" custScaleY="99212" custLinFactNeighborX="-10918" custLinFactNeighborY="-535"/>
      <dgm:spPr/>
      <dgm:t>
        <a:bodyPr/>
        <a:lstStyle/>
        <a:p>
          <a:endParaRPr lang="en-US"/>
        </a:p>
      </dgm:t>
    </dgm:pt>
    <dgm:pt modelId="{9D787205-70E0-4007-8E73-961237FBBFF7}" type="pres">
      <dgm:prSet presAssocID="{AE897A13-CF1B-4239-99B2-71D33A99FB87}" presName="circ3Tx" presStyleLbl="revTx" presStyleIdx="0" presStyleCnt="0">
        <dgm:presLayoutVars>
          <dgm:chMax val="0"/>
          <dgm:chPref val="0"/>
          <dgm:bulletEnabled val="1"/>
        </dgm:presLayoutVars>
      </dgm:prSet>
      <dgm:spPr/>
      <dgm:t>
        <a:bodyPr/>
        <a:lstStyle/>
        <a:p>
          <a:endParaRPr lang="en-US"/>
        </a:p>
      </dgm:t>
    </dgm:pt>
  </dgm:ptLst>
  <dgm:cxnLst>
    <dgm:cxn modelId="{82FC6594-E1A4-4BD7-BB8E-B10FFCA897B1}" type="presOf" srcId="{AE897A13-CF1B-4239-99B2-71D33A99FB87}" destId="{8741F329-F358-4C93-A71D-26C6C996B891}" srcOrd="0" destOrd="0" presId="urn:microsoft.com/office/officeart/2005/8/layout/venn1"/>
    <dgm:cxn modelId="{326CE965-B884-4717-AA12-B4D08DE1FFDA}" type="presOf" srcId="{AE897A13-CF1B-4239-99B2-71D33A99FB87}" destId="{9D787205-70E0-4007-8E73-961237FBBFF7}" srcOrd="1" destOrd="0" presId="urn:microsoft.com/office/officeart/2005/8/layout/venn1"/>
    <dgm:cxn modelId="{A1ABC5C6-0598-4623-B822-6607EA6E741B}" type="presOf" srcId="{8CAF9ED4-5CBC-4BFA-9C38-8A0D49539A8D}" destId="{6A1031CB-8D0A-49FB-BA1E-253996C5D1C5}" srcOrd="0" destOrd="0" presId="urn:microsoft.com/office/officeart/2005/8/layout/venn1"/>
    <dgm:cxn modelId="{69DEB0F7-E99E-4B3F-8BAD-13FB6D8A6897}" srcId="{1D38245D-0CFC-450C-99A1-E64D17248C5F}" destId="{8CAF9ED4-5CBC-4BFA-9C38-8A0D49539A8D}" srcOrd="1" destOrd="0" parTransId="{3FCAFE0F-6EF3-4F26-A1D6-2D7AE1274C85}" sibTransId="{2808E09C-E7F8-4A5F-97A4-0BD1F7B92072}"/>
    <dgm:cxn modelId="{13B0898C-8902-4D5E-8450-C6A75843A414}" type="presOf" srcId="{A77D5F9C-0396-48B3-9C3B-0E52A750E7A5}" destId="{6D582470-567C-4511-9538-58E5D334D78E}" srcOrd="1" destOrd="0" presId="urn:microsoft.com/office/officeart/2005/8/layout/venn1"/>
    <dgm:cxn modelId="{23027EAA-CEEA-445D-BF7E-F96089732C0C}" srcId="{1D38245D-0CFC-450C-99A1-E64D17248C5F}" destId="{A77D5F9C-0396-48B3-9C3B-0E52A750E7A5}" srcOrd="0" destOrd="0" parTransId="{408C52E3-F31A-4157-9F58-F68715BF3C9F}" sibTransId="{8A95D34F-E0DC-4466-ACB9-FE1DE56B8A0B}"/>
    <dgm:cxn modelId="{FCAA9246-CF13-4D23-8B0A-435DE09C716A}" type="presOf" srcId="{A77D5F9C-0396-48B3-9C3B-0E52A750E7A5}" destId="{FFA946DE-8F98-4474-B393-7FE28CBA55DD}" srcOrd="0" destOrd="0" presId="urn:microsoft.com/office/officeart/2005/8/layout/venn1"/>
    <dgm:cxn modelId="{28236C2D-B6D9-4B51-86B5-F428EE78EAE6}" srcId="{1D38245D-0CFC-450C-99A1-E64D17248C5F}" destId="{AE897A13-CF1B-4239-99B2-71D33A99FB87}" srcOrd="2" destOrd="0" parTransId="{938792D0-A1A4-4D72-AD67-D03F2EC0EBB8}" sibTransId="{08E29B12-C2E1-41C0-B396-934D2A22550A}"/>
    <dgm:cxn modelId="{4803D884-1861-416F-9B58-764C59A98D56}" type="presOf" srcId="{1D38245D-0CFC-450C-99A1-E64D17248C5F}" destId="{A6178727-4DF8-4F29-B3E8-BE6CB0CDA955}" srcOrd="0" destOrd="0" presId="urn:microsoft.com/office/officeart/2005/8/layout/venn1"/>
    <dgm:cxn modelId="{FEE45A08-D10A-44FB-8E92-E9B2CE154E46}" type="presOf" srcId="{8CAF9ED4-5CBC-4BFA-9C38-8A0D49539A8D}" destId="{07D2D1F0-73BD-4667-9EC2-5296263E569E}" srcOrd="1" destOrd="0" presId="urn:microsoft.com/office/officeart/2005/8/layout/venn1"/>
    <dgm:cxn modelId="{59B467DB-EB67-429F-8FBC-5719CBE173A5}" type="presParOf" srcId="{A6178727-4DF8-4F29-B3E8-BE6CB0CDA955}" destId="{FFA946DE-8F98-4474-B393-7FE28CBA55DD}" srcOrd="0" destOrd="0" presId="urn:microsoft.com/office/officeart/2005/8/layout/venn1"/>
    <dgm:cxn modelId="{C4AB01A3-CD22-4FF1-A270-596571F95840}" type="presParOf" srcId="{A6178727-4DF8-4F29-B3E8-BE6CB0CDA955}" destId="{6D582470-567C-4511-9538-58E5D334D78E}" srcOrd="1" destOrd="0" presId="urn:microsoft.com/office/officeart/2005/8/layout/venn1"/>
    <dgm:cxn modelId="{A31CD2E9-CC2B-4337-9CC0-42318B424714}" type="presParOf" srcId="{A6178727-4DF8-4F29-B3E8-BE6CB0CDA955}" destId="{6A1031CB-8D0A-49FB-BA1E-253996C5D1C5}" srcOrd="2" destOrd="0" presId="urn:microsoft.com/office/officeart/2005/8/layout/venn1"/>
    <dgm:cxn modelId="{0A00BE57-9103-4296-B368-1018AB9339C0}" type="presParOf" srcId="{A6178727-4DF8-4F29-B3E8-BE6CB0CDA955}" destId="{07D2D1F0-73BD-4667-9EC2-5296263E569E}" srcOrd="3" destOrd="0" presId="urn:microsoft.com/office/officeart/2005/8/layout/venn1"/>
    <dgm:cxn modelId="{C03CFB3B-92F5-48BE-8851-93E749F624F3}" type="presParOf" srcId="{A6178727-4DF8-4F29-B3E8-BE6CB0CDA955}" destId="{8741F329-F358-4C93-A71D-26C6C996B891}" srcOrd="4" destOrd="0" presId="urn:microsoft.com/office/officeart/2005/8/layout/venn1"/>
    <dgm:cxn modelId="{41652155-E5EA-4A0A-938D-005422755B47}" type="presParOf" srcId="{A6178727-4DF8-4F29-B3E8-BE6CB0CDA955}" destId="{9D787205-70E0-4007-8E73-961237FBBFF7}"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C464F-EC30-CF49-A2CD-B6CDF65B4108}">
      <dsp:nvSpPr>
        <dsp:cNvPr id="0" name=""/>
        <dsp:cNvSpPr/>
      </dsp:nvSpPr>
      <dsp:spPr>
        <a:xfrm>
          <a:off x="1523988" y="0"/>
          <a:ext cx="4114800" cy="4114800"/>
        </a:xfrm>
        <a:prstGeom prst="triangle">
          <a:avLst/>
        </a:prstGeom>
        <a:solidFill>
          <a:schemeClr val="accent6">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0598138-16A2-7945-A5C8-44007F58B09A}">
      <dsp:nvSpPr>
        <dsp:cNvPr id="0" name=""/>
        <dsp:cNvSpPr/>
      </dsp:nvSpPr>
      <dsp:spPr>
        <a:xfrm>
          <a:off x="1220152" y="413690"/>
          <a:ext cx="5105394" cy="974050"/>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What math is taught</a:t>
          </a:r>
          <a:endParaRPr lang="en-US" sz="3800" kern="1200" dirty="0"/>
        </a:p>
      </dsp:txBody>
      <dsp:txXfrm>
        <a:off x="1267701" y="461239"/>
        <a:ext cx="5010296" cy="878952"/>
      </dsp:txXfrm>
    </dsp:sp>
    <dsp:sp modelId="{04F78E65-7F42-9044-B5E4-6579AF5A9D4B}">
      <dsp:nvSpPr>
        <dsp:cNvPr id="0" name=""/>
        <dsp:cNvSpPr/>
      </dsp:nvSpPr>
      <dsp:spPr>
        <a:xfrm>
          <a:off x="1218240" y="1509496"/>
          <a:ext cx="5109219" cy="974050"/>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How it is learned</a:t>
          </a:r>
          <a:endParaRPr lang="en-US" sz="3800" kern="1200" dirty="0"/>
        </a:p>
      </dsp:txBody>
      <dsp:txXfrm>
        <a:off x="1265789" y="1557045"/>
        <a:ext cx="5014121" cy="878952"/>
      </dsp:txXfrm>
    </dsp:sp>
    <dsp:sp modelId="{F6906024-F3D8-8644-83DE-41C7B52EAB60}">
      <dsp:nvSpPr>
        <dsp:cNvPr id="0" name=""/>
        <dsp:cNvSpPr/>
      </dsp:nvSpPr>
      <dsp:spPr>
        <a:xfrm>
          <a:off x="1219203" y="2605303"/>
          <a:ext cx="5107293" cy="974050"/>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How it is assessed</a:t>
          </a:r>
          <a:endParaRPr lang="en-US" sz="3700" kern="1200" dirty="0"/>
        </a:p>
      </dsp:txBody>
      <dsp:txXfrm>
        <a:off x="1266752" y="2652852"/>
        <a:ext cx="5012195" cy="8789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946DE-8F98-4474-B393-7FE28CBA55DD}">
      <dsp:nvSpPr>
        <dsp:cNvPr id="0" name=""/>
        <dsp:cNvSpPr/>
      </dsp:nvSpPr>
      <dsp:spPr>
        <a:xfrm>
          <a:off x="2782936" y="73183"/>
          <a:ext cx="2748369" cy="267754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smtClean="0"/>
            <a:t>How is it learned?</a:t>
          </a:r>
          <a:endParaRPr lang="en-US" sz="2800" kern="1200" dirty="0"/>
        </a:p>
      </dsp:txBody>
      <dsp:txXfrm>
        <a:off x="3149386" y="541754"/>
        <a:ext cx="2015471" cy="1204896"/>
      </dsp:txXfrm>
    </dsp:sp>
    <dsp:sp modelId="{6A1031CB-8D0A-49FB-BA1E-253996C5D1C5}">
      <dsp:nvSpPr>
        <dsp:cNvPr id="0" name=""/>
        <dsp:cNvSpPr/>
      </dsp:nvSpPr>
      <dsp:spPr>
        <a:xfrm>
          <a:off x="4278527" y="2041069"/>
          <a:ext cx="2968647" cy="275811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0" kern="1200" dirty="0" smtClean="0"/>
            <a:t>How is it assessed</a:t>
          </a:r>
          <a:r>
            <a:rPr lang="en-US" sz="2800" kern="1200" dirty="0" smtClean="0"/>
            <a:t>?</a:t>
          </a:r>
          <a:endParaRPr lang="en-US" sz="2800" kern="1200" dirty="0"/>
        </a:p>
      </dsp:txBody>
      <dsp:txXfrm>
        <a:off x="5186439" y="2753581"/>
        <a:ext cx="1781188" cy="1516960"/>
      </dsp:txXfrm>
    </dsp:sp>
    <dsp:sp modelId="{8741F329-F358-4C93-A71D-26C6C996B891}">
      <dsp:nvSpPr>
        <dsp:cNvPr id="0" name=""/>
        <dsp:cNvSpPr/>
      </dsp:nvSpPr>
      <dsp:spPr>
        <a:xfrm>
          <a:off x="972505" y="1883634"/>
          <a:ext cx="3079475" cy="303910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smtClean="0"/>
            <a:t>What math do we teach (and why)?</a:t>
          </a:r>
          <a:endParaRPr lang="en-US" sz="2800" kern="1200" dirty="0"/>
        </a:p>
      </dsp:txBody>
      <dsp:txXfrm>
        <a:off x="1262489" y="2668736"/>
        <a:ext cx="1847685" cy="167150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B8E35B-74CD-4238-9347-22FAE1C29EBB}" type="datetimeFigureOut">
              <a:rPr lang="en-US" smtClean="0"/>
              <a:pPr/>
              <a:t>3/7/2011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C76E1A-85B6-4B07-8CEB-7EA323234D77}" type="slidenum">
              <a:rPr lang="en-US" smtClean="0"/>
              <a:pPr/>
              <a:t>‹#›</a:t>
            </a:fld>
            <a:endParaRPr lang="en-US" dirty="0"/>
          </a:p>
        </p:txBody>
      </p:sp>
    </p:spTree>
    <p:extLst>
      <p:ext uri="{BB962C8B-B14F-4D97-AF65-F5344CB8AC3E}">
        <p14:creationId xmlns:p14="http://schemas.microsoft.com/office/powerpoint/2010/main" val="2565398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Doubled</a:t>
            </a:r>
            <a:r>
              <a:rPr lang="en-US" baseline="0" dirty="0" smtClean="0"/>
              <a:t> access to higher education, but half of all students leave before earning a credential</a:t>
            </a:r>
          </a:p>
          <a:p>
            <a:r>
              <a:rPr lang="en-US" dirty="0" smtClean="0"/>
              <a:t>Income</a:t>
            </a:r>
            <a:r>
              <a:rPr lang="en-US" baseline="0" dirty="0" smtClean="0"/>
              <a:t> inequality and rate of </a:t>
            </a:r>
            <a:r>
              <a:rPr lang="en-US" dirty="0" smtClean="0"/>
              <a:t>Intergenerational poverty highest ever</a:t>
            </a:r>
            <a:r>
              <a:rPr lang="en-US" baseline="0" dirty="0" smtClean="0"/>
              <a:t>, exacerbated by sharply differential results in terms of earning a credential by age 26</a:t>
            </a:r>
          </a:p>
          <a:p>
            <a:r>
              <a:rPr lang="en-US" dirty="0" smtClean="0"/>
              <a:t>Education main driver for addressing these issues</a:t>
            </a:r>
          </a:p>
          <a:p>
            <a:r>
              <a:rPr lang="en-US" dirty="0" smtClean="0"/>
              <a:t>(Mark </a:t>
            </a:r>
            <a:r>
              <a:rPr lang="en-US" dirty="0" err="1" smtClean="0"/>
              <a:t>Milliron</a:t>
            </a:r>
            <a:r>
              <a:rPr lang="en-US" dirty="0" smtClean="0"/>
              <a:t>, Gates Foundation)</a:t>
            </a:r>
          </a:p>
        </p:txBody>
      </p:sp>
      <p:sp>
        <p:nvSpPr>
          <p:cNvPr id="4" name="Slide Number Placeholder 3"/>
          <p:cNvSpPr>
            <a:spLocks noGrp="1"/>
          </p:cNvSpPr>
          <p:nvPr>
            <p:ph type="sldNum" sz="quarter" idx="10"/>
          </p:nvPr>
        </p:nvSpPr>
        <p:spPr/>
        <p:txBody>
          <a:bodyPr/>
          <a:lstStyle/>
          <a:p>
            <a:fld id="{BBC76E1A-85B6-4B07-8CEB-7EA323234D77}"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105B77FD-71F6-4DA6-92B3-CDCFFC39D0D6}" type="slidenum">
              <a:rPr lang="en-US"/>
              <a:pPr/>
              <a:t>4</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DE9F0AF9-E50D-4CEC-AC2A-8F574FCD339A}" type="slidenum">
              <a:rPr lang="en-US"/>
              <a:pPr/>
              <a:t>6</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800" dirty="0" smtClean="0"/>
              <a:t>1. Substantive improvement requires an intentional focus on influencing  the “core of educational practice”: including teachers’ attitudes</a:t>
            </a:r>
            <a:r>
              <a:rPr lang="en-US" sz="1800" baseline="0" dirty="0" smtClean="0"/>
              <a:t> and beliefs</a:t>
            </a:r>
            <a:endParaRPr lang="en-US" sz="1800" dirty="0" smtClean="0"/>
          </a:p>
          <a:p>
            <a:pPr>
              <a:buFont typeface="Wingdings" pitchFamily="2" charset="2"/>
              <a:buChar char="Ø"/>
            </a:pPr>
            <a:r>
              <a:rPr lang="en-US" sz="1800" dirty="0" smtClean="0"/>
              <a:t>2. Taking a collective approach—unit</a:t>
            </a:r>
            <a:r>
              <a:rPr lang="en-US" sz="1800" baseline="0" dirty="0" smtClean="0"/>
              <a:t> of change</a:t>
            </a:r>
            <a:r>
              <a:rPr lang="en-US" sz="1800" dirty="0" smtClean="0"/>
              <a:t> not just individual faculty but the full (or at least a critical mass) math department/precollege program. </a:t>
            </a:r>
          </a:p>
          <a:p>
            <a:pPr>
              <a:buFont typeface="Wingdings" pitchFamily="2" charset="2"/>
              <a:buChar char="Ø"/>
            </a:pPr>
            <a:r>
              <a:rPr lang="en-US" sz="1800" dirty="0" smtClean="0"/>
              <a:t>3. People generally support and sustain work that they “own” by actively helping to design and refine in terms of implementation rather than having it imposed from outside (structured faculty inquiry).</a:t>
            </a:r>
            <a:endParaRPr lang="en-US" sz="1800" baseline="0" dirty="0" smtClean="0"/>
          </a:p>
          <a:p>
            <a:pPr>
              <a:buFont typeface="Wingdings" pitchFamily="2" charset="2"/>
              <a:buChar char="Ø"/>
            </a:pPr>
            <a:r>
              <a:rPr lang="en-US" sz="1800" baseline="0" dirty="0" smtClean="0"/>
              <a:t>4. S</a:t>
            </a:r>
            <a:r>
              <a:rPr lang="en-US" sz="1800" dirty="0" smtClean="0"/>
              <a:t>upporting the colleges in collaborating to “go to scale”: </a:t>
            </a:r>
            <a:r>
              <a:rPr lang="en-US" sz="1200" kern="1200" dirty="0" smtClean="0">
                <a:solidFill>
                  <a:schemeClr val="tx1"/>
                </a:solidFill>
                <a:latin typeface="+mn-lt"/>
                <a:ea typeface="+mn-ea"/>
                <a:cs typeface="+mn-cs"/>
              </a:rPr>
              <a:t>As Elmore argues with respect to issues of scaling up innovations, “Most investments in curriculum and professional development are lost because they are not actively managed.”(“Improvement of teaching at scale,” NSF Learning Network conference, January 2006) </a:t>
            </a:r>
            <a:r>
              <a:rPr lang="en-US" sz="1200" dirty="0" smtClean="0"/>
              <a:t>(community of practice)</a:t>
            </a:r>
            <a:endParaRPr lang="en-US" sz="1200" kern="1200" dirty="0" smtClean="0">
              <a:solidFill>
                <a:schemeClr val="tx1"/>
              </a:solidFill>
              <a:latin typeface="+mn-lt"/>
              <a:ea typeface="+mn-ea"/>
              <a:cs typeface="+mn-cs"/>
            </a:endParaRPr>
          </a:p>
          <a:p>
            <a:pPr>
              <a:buFont typeface="Wingdings" pitchFamily="2" charset="2"/>
              <a:buChar char="Ø"/>
            </a:pPr>
            <a:r>
              <a:rPr lang="en-US" sz="1200" kern="1200" dirty="0" smtClean="0">
                <a:solidFill>
                  <a:schemeClr val="tx1"/>
                </a:solidFill>
                <a:latin typeface="+mn-lt"/>
                <a:ea typeface="+mn-ea"/>
                <a:cs typeface="+mn-cs"/>
              </a:rPr>
              <a:t>5. “scaling up”--</a:t>
            </a:r>
            <a:r>
              <a:rPr lang="en-US" sz="1200" dirty="0" smtClean="0"/>
              <a:t>creating conditions for multiple faculty and multiple colleges to adapt and implement successful improvement strategies—</a:t>
            </a:r>
            <a:r>
              <a:rPr lang="en-US" sz="1200" kern="1200" dirty="0" smtClean="0">
                <a:solidFill>
                  <a:schemeClr val="tx1"/>
                </a:solidFill>
                <a:latin typeface="+mn-lt"/>
                <a:ea typeface="+mn-ea"/>
                <a:cs typeface="+mn-cs"/>
              </a:rPr>
              <a:t>involves depth of understanding of core principles, sustainability in terms of substantive change supported over time, spread both within a school or college as well as across institutions, and a fundamental shift in knowledge about and capacity for extending the reform work. </a:t>
            </a:r>
            <a:r>
              <a:rPr lang="en-US" sz="1200" dirty="0" smtClean="0"/>
              <a:t>(broader and deeper work over time)</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C76E1A-85B6-4B07-8CEB-7EA323234D77}"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pPr/>
              <a:t>3/7/2011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AB5F78-54C8-4FF3-BD2B-F88F1834A62C}" type="datetimeFigureOut">
              <a:rPr lang="en-US" smtClean="0"/>
              <a:pPr/>
              <a:t>3/7/2011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3426C-0A21-4C76-8503-47074C29943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cfkeep.org/html/stitch.php?s=2814408673732&amp;id=6058820771108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152400"/>
            <a:ext cx="8001000" cy="1371600"/>
          </a:xfrm>
        </p:spPr>
        <p:txBody>
          <a:bodyPr>
            <a:noAutofit/>
          </a:bodyPr>
          <a:lstStyle/>
          <a:p>
            <a:r>
              <a:rPr lang="en-US" sz="3200" dirty="0">
                <a:solidFill>
                  <a:schemeClr val="bg1"/>
                </a:solidFill>
              </a:rPr>
              <a:t>Rethinking </a:t>
            </a:r>
            <a:r>
              <a:rPr lang="en-US" sz="3200" dirty="0" smtClean="0">
                <a:solidFill>
                  <a:schemeClr val="bg1"/>
                </a:solidFill>
              </a:rPr>
              <a:t>Pre-College Math:</a:t>
            </a:r>
            <a:br>
              <a:rPr lang="en-US" sz="3200" dirty="0" smtClean="0">
                <a:solidFill>
                  <a:schemeClr val="bg1"/>
                </a:solidFill>
              </a:rPr>
            </a:br>
            <a:r>
              <a:rPr lang="en-US" sz="3200" dirty="0" smtClean="0">
                <a:solidFill>
                  <a:schemeClr val="bg1"/>
                </a:solidFill>
              </a:rPr>
              <a:t>A Brief Reminder about Why We’re Here and What We’re Trying to Do</a:t>
            </a:r>
            <a:endParaRPr lang="en-US" sz="3200" dirty="0">
              <a:solidFill>
                <a:schemeClr val="bg1"/>
              </a:solidFill>
            </a:endParaRPr>
          </a:p>
        </p:txBody>
      </p:sp>
      <p:sp>
        <p:nvSpPr>
          <p:cNvPr id="2" name="Content Placeholder 1"/>
          <p:cNvSpPr>
            <a:spLocks noGrp="1"/>
          </p:cNvSpPr>
          <p:nvPr>
            <p:ph idx="1"/>
          </p:nvPr>
        </p:nvSpPr>
        <p:spPr>
          <a:xfrm>
            <a:off x="381000" y="1828800"/>
            <a:ext cx="8458200" cy="4724400"/>
          </a:xfrm>
        </p:spPr>
        <p:txBody>
          <a:bodyPr>
            <a:normAutofit fontScale="92500" lnSpcReduction="20000"/>
          </a:bodyPr>
          <a:lstStyle/>
          <a:p>
            <a:r>
              <a:rPr lang="en-US" sz="3600" dirty="0" smtClean="0"/>
              <a:t>Overall context/purpose of project</a:t>
            </a:r>
          </a:p>
          <a:p>
            <a:endParaRPr lang="en-US" sz="3600" dirty="0" smtClean="0"/>
          </a:p>
          <a:p>
            <a:r>
              <a:rPr lang="en-US" sz="3600" dirty="0" smtClean="0"/>
              <a:t>Defining characteristics of project</a:t>
            </a:r>
          </a:p>
          <a:p>
            <a:endParaRPr lang="en-US" sz="3600" dirty="0" smtClean="0"/>
          </a:p>
          <a:p>
            <a:r>
              <a:rPr lang="en-US" sz="3600" dirty="0"/>
              <a:t>Role of “common practices</a:t>
            </a:r>
            <a:r>
              <a:rPr lang="en-US" sz="3600" dirty="0" smtClean="0"/>
              <a:t>”</a:t>
            </a:r>
          </a:p>
          <a:p>
            <a:endParaRPr lang="en-US" sz="3600" dirty="0"/>
          </a:p>
          <a:p>
            <a:r>
              <a:rPr lang="en-US" sz="3600" dirty="0" smtClean="0"/>
              <a:t>Logic model (“theory of change”)</a:t>
            </a:r>
          </a:p>
          <a:p>
            <a:endParaRPr lang="en-US" sz="3600" dirty="0" smtClean="0"/>
          </a:p>
          <a:p>
            <a:r>
              <a:rPr lang="en-US" sz="3600" dirty="0" smtClean="0"/>
              <a:t>Agenda walk-through</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447800"/>
          </a:xfrm>
        </p:spPr>
        <p:txBody>
          <a:bodyPr>
            <a:noAutofit/>
          </a:bodyPr>
          <a:lstStyle/>
          <a:p>
            <a:r>
              <a:rPr lang="en-US" sz="3600" dirty="0" smtClean="0"/>
              <a:t>What the Research Literature Says about Key Elements of Successful Professional Learning Communities</a:t>
            </a:r>
            <a:endParaRPr lang="en-US" sz="3600" dirty="0"/>
          </a:p>
        </p:txBody>
      </p:sp>
      <p:sp>
        <p:nvSpPr>
          <p:cNvPr id="4" name="Content Placeholder 3"/>
          <p:cNvSpPr>
            <a:spLocks noGrp="1"/>
          </p:cNvSpPr>
          <p:nvPr>
            <p:ph idx="1"/>
          </p:nvPr>
        </p:nvSpPr>
        <p:spPr>
          <a:xfrm>
            <a:off x="457200" y="2057400"/>
            <a:ext cx="8229600" cy="4525963"/>
          </a:xfrm>
        </p:spPr>
        <p:txBody>
          <a:bodyPr>
            <a:normAutofit fontScale="85000" lnSpcReduction="20000"/>
          </a:bodyPr>
          <a:lstStyle/>
          <a:p>
            <a:r>
              <a:rPr lang="en-US" dirty="0" smtClean="0"/>
              <a:t>The collegial and facilitative participation of departmental leadership and key faculty</a:t>
            </a:r>
          </a:p>
          <a:p>
            <a:r>
              <a:rPr lang="en-US" dirty="0" smtClean="0"/>
              <a:t>A shared vision that is developed from a focused and sustained commitment to students' learning and that is consistently articulated</a:t>
            </a:r>
          </a:p>
          <a:p>
            <a:r>
              <a:rPr lang="en-US" dirty="0" smtClean="0"/>
              <a:t>Collective learning among staff and application of that learning to solutions that address students' needs</a:t>
            </a:r>
          </a:p>
          <a:p>
            <a:r>
              <a:rPr lang="en-US" dirty="0" smtClean="0"/>
              <a:t>Classroom visits and peer exchanges as a feedback and assistance activity to support individual and community improvement</a:t>
            </a:r>
          </a:p>
          <a:p>
            <a:r>
              <a:rPr lang="en-US" dirty="0" smtClean="0"/>
              <a:t>Structural arrangements and human capacities that support the elements above</a:t>
            </a:r>
            <a:endParaRPr lang="en-US" dirty="0"/>
          </a:p>
        </p:txBody>
      </p:sp>
    </p:spTree>
    <p:extLst>
      <p:ext uri="{BB962C8B-B14F-4D97-AF65-F5344CB8AC3E}">
        <p14:creationId xmlns:p14="http://schemas.microsoft.com/office/powerpoint/2010/main" val="3904417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884238"/>
          </a:xfrm>
        </p:spPr>
        <p:txBody>
          <a:bodyPr/>
          <a:lstStyle/>
          <a:p>
            <a:r>
              <a:rPr lang="en-US" dirty="0" smtClean="0"/>
              <a:t>What Faculty Inquiry Groups Do</a:t>
            </a:r>
            <a:endParaRPr lang="en-US" dirty="0"/>
          </a:p>
        </p:txBody>
      </p:sp>
      <p:sp>
        <p:nvSpPr>
          <p:cNvPr id="3" name="Content Placeholder 2"/>
          <p:cNvSpPr>
            <a:spLocks noGrp="1"/>
          </p:cNvSpPr>
          <p:nvPr>
            <p:ph idx="1"/>
          </p:nvPr>
        </p:nvSpPr>
        <p:spPr>
          <a:xfrm>
            <a:off x="381000" y="1219200"/>
            <a:ext cx="8229600" cy="4419600"/>
          </a:xfrm>
        </p:spPr>
        <p:txBody>
          <a:bodyPr>
            <a:normAutofit fontScale="70000" lnSpcReduction="20000"/>
          </a:bodyPr>
          <a:lstStyle/>
          <a:p>
            <a:r>
              <a:rPr lang="en-US" dirty="0" smtClean="0"/>
              <a:t>Create professional communities in which educators can share what happens in classrooms </a:t>
            </a:r>
          </a:p>
          <a:p>
            <a:r>
              <a:rPr lang="en-US" dirty="0" smtClean="0"/>
              <a:t>Articulate and negotiate the most important outcomes for student learning </a:t>
            </a:r>
          </a:p>
          <a:p>
            <a:r>
              <a:rPr lang="en-US" dirty="0" smtClean="0"/>
              <a:t>Use the tools of classroom research to understand the experience of students more deeply </a:t>
            </a:r>
          </a:p>
          <a:p>
            <a:r>
              <a:rPr lang="en-US" dirty="0" smtClean="0"/>
              <a:t>Share insights and findings </a:t>
            </a:r>
          </a:p>
          <a:p>
            <a:r>
              <a:rPr lang="en-US" dirty="0" smtClean="0"/>
              <a:t>Examine a wide range of evidence, from examples of student work to campus-level quantitative data that describes patterns of student performance Invite, and offer, critical reflection and peer review</a:t>
            </a:r>
          </a:p>
          <a:p>
            <a:r>
              <a:rPr lang="en-US" dirty="0" smtClean="0"/>
              <a:t>Collaborate in the design of curriculum, assignments, and assessments</a:t>
            </a:r>
          </a:p>
          <a:p>
            <a:r>
              <a:rPr lang="en-US" dirty="0" smtClean="0"/>
              <a:t>Build trust as an essential component of ongoing improvement</a:t>
            </a:r>
          </a:p>
          <a:p>
            <a:r>
              <a:rPr lang="en-US" dirty="0" smtClean="0"/>
              <a:t>Support professional identity and responsibility among educators </a:t>
            </a:r>
            <a:endParaRPr lang="en-US" dirty="0"/>
          </a:p>
        </p:txBody>
      </p:sp>
      <p:sp>
        <p:nvSpPr>
          <p:cNvPr id="4" name="TextBox 3">
            <a:hlinkClick r:id="rId2"/>
          </p:cNvPr>
          <p:cNvSpPr txBox="1"/>
          <p:nvPr/>
        </p:nvSpPr>
        <p:spPr>
          <a:xfrm>
            <a:off x="2819400" y="6096000"/>
            <a:ext cx="5768439" cy="369332"/>
          </a:xfrm>
          <a:prstGeom prst="rect">
            <a:avLst/>
          </a:prstGeom>
          <a:noFill/>
        </p:spPr>
        <p:txBody>
          <a:bodyPr wrap="none" rtlCol="0">
            <a:spAutoFit/>
          </a:bodyPr>
          <a:lstStyle/>
          <a:p>
            <a:r>
              <a:rPr lang="en-US" dirty="0" smtClean="0"/>
              <a:t>SPECC Windows on Learning: “Faculty Inquiry Case Studies”</a:t>
            </a:r>
          </a:p>
        </p:txBody>
      </p:sp>
    </p:spTree>
    <p:extLst>
      <p:ext uri="{BB962C8B-B14F-4D97-AF65-F5344CB8AC3E}">
        <p14:creationId xmlns:p14="http://schemas.microsoft.com/office/powerpoint/2010/main" val="2205437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93"/>
            <a:ext cx="9144000" cy="6816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1153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84238"/>
          </a:xfrm>
        </p:spPr>
        <p:txBody>
          <a:bodyPr/>
          <a:lstStyle/>
          <a:p>
            <a:r>
              <a:rPr lang="en-US" dirty="0" smtClean="0">
                <a:solidFill>
                  <a:schemeClr val="bg1"/>
                </a:solidFill>
              </a:rPr>
              <a:t>It’s About Equity, Not Just Math</a:t>
            </a:r>
            <a:endParaRPr lang="en-US" dirty="0">
              <a:solidFill>
                <a:schemeClr val="bg1"/>
              </a:solidFill>
            </a:endParaRPr>
          </a:p>
        </p:txBody>
      </p:sp>
      <p:pic>
        <p:nvPicPr>
          <p:cNvPr id="6" name="Picture 5" descr="Education Key.tiff"/>
          <p:cNvPicPr>
            <a:picLocks noChangeAspect="1"/>
          </p:cNvPicPr>
          <p:nvPr/>
        </p:nvPicPr>
        <p:blipFill>
          <a:blip r:embed="rId3" cstate="print"/>
          <a:stretch>
            <a:fillRect/>
          </a:stretch>
        </p:blipFill>
        <p:spPr>
          <a:xfrm>
            <a:off x="0" y="850900"/>
            <a:ext cx="9144000" cy="6007100"/>
          </a:xfrm>
          <a:prstGeom prst="rect">
            <a:avLst/>
          </a:prstGeom>
        </p:spPr>
      </p:pic>
    </p:spTree>
    <p:extLst>
      <p:ext uri="{BB962C8B-B14F-4D97-AF65-F5344CB8AC3E}">
        <p14:creationId xmlns:p14="http://schemas.microsoft.com/office/powerpoint/2010/main" val="5608205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28600"/>
            <a:ext cx="8077200" cy="838200"/>
          </a:xfrm>
        </p:spPr>
        <p:txBody>
          <a:bodyPr/>
          <a:lstStyle/>
          <a:p>
            <a:pPr eaLnBrk="1" hangingPunct="1"/>
            <a:r>
              <a:rPr lang="en-US" dirty="0" smtClean="0">
                <a:solidFill>
                  <a:schemeClr val="bg1"/>
                </a:solidFill>
              </a:rPr>
              <a:t>Defining Characteristics of Project</a:t>
            </a:r>
          </a:p>
        </p:txBody>
      </p:sp>
      <p:sp>
        <p:nvSpPr>
          <p:cNvPr id="4099" name="Rectangle 3"/>
          <p:cNvSpPr>
            <a:spLocks noGrp="1" noChangeArrowheads="1"/>
          </p:cNvSpPr>
          <p:nvPr>
            <p:ph idx="1"/>
          </p:nvPr>
        </p:nvSpPr>
        <p:spPr>
          <a:xfrm>
            <a:off x="457200" y="1295400"/>
            <a:ext cx="8001000" cy="5257800"/>
          </a:xfrm>
        </p:spPr>
        <p:txBody>
          <a:bodyPr>
            <a:normAutofit lnSpcReduction="10000"/>
          </a:bodyPr>
          <a:lstStyle/>
          <a:p>
            <a:pPr eaLnBrk="1" hangingPunct="1"/>
            <a:r>
              <a:rPr lang="en-US" dirty="0" smtClean="0"/>
              <a:t>Collective approach, supported by department/program as a whole</a:t>
            </a:r>
          </a:p>
          <a:p>
            <a:pPr eaLnBrk="1" hangingPunct="1"/>
            <a:endParaRPr lang="en-US" dirty="0" smtClean="0"/>
          </a:p>
          <a:p>
            <a:pPr eaLnBrk="1" hangingPunct="1"/>
            <a:r>
              <a:rPr lang="en-US" dirty="0" smtClean="0"/>
              <a:t>Addressing core areas of educational practice</a:t>
            </a:r>
          </a:p>
          <a:p>
            <a:pPr eaLnBrk="1" hangingPunct="1"/>
            <a:endParaRPr lang="en-US" dirty="0" smtClean="0"/>
          </a:p>
          <a:p>
            <a:pPr eaLnBrk="1" hangingPunct="1"/>
            <a:r>
              <a:rPr lang="en-US" dirty="0" smtClean="0"/>
              <a:t>Taking an inquiry stance toward practice (emphasis on evidence)</a:t>
            </a:r>
          </a:p>
          <a:p>
            <a:pPr eaLnBrk="1" hangingPunct="1"/>
            <a:endParaRPr lang="en-US" dirty="0" smtClean="0"/>
          </a:p>
          <a:p>
            <a:pPr eaLnBrk="1" hangingPunct="1"/>
            <a:r>
              <a:rPr lang="en-US" dirty="0" smtClean="0"/>
              <a:t>Collaborating in going to “scale”</a:t>
            </a:r>
          </a:p>
        </p:txBody>
      </p:sp>
    </p:spTree>
    <p:extLst>
      <p:ext uri="{BB962C8B-B14F-4D97-AF65-F5344CB8AC3E}">
        <p14:creationId xmlns:p14="http://schemas.microsoft.com/office/powerpoint/2010/main" val="42115463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85800" y="228600"/>
            <a:ext cx="7772400" cy="1143000"/>
          </a:xfrm>
        </p:spPr>
        <p:txBody>
          <a:bodyPr>
            <a:normAutofit fontScale="90000"/>
          </a:bodyPr>
          <a:lstStyle/>
          <a:p>
            <a:r>
              <a:rPr lang="en-US" dirty="0" smtClean="0">
                <a:solidFill>
                  <a:schemeClr val="bg1"/>
                </a:solidFill>
              </a:rPr>
              <a:t>Core Areas of </a:t>
            </a:r>
            <a:br>
              <a:rPr lang="en-US" dirty="0" smtClean="0">
                <a:solidFill>
                  <a:schemeClr val="bg1"/>
                </a:solidFill>
              </a:rPr>
            </a:br>
            <a:r>
              <a:rPr lang="en-US" dirty="0" smtClean="0">
                <a:solidFill>
                  <a:schemeClr val="bg1"/>
                </a:solidFill>
              </a:rPr>
              <a:t>Educational Practice</a:t>
            </a:r>
          </a:p>
        </p:txBody>
      </p:sp>
      <p:graphicFrame>
        <p:nvGraphicFramePr>
          <p:cNvPr id="4" name="Content Placeholder 3"/>
          <p:cNvGraphicFramePr>
            <a:graphicFrameLocks noGrp="1"/>
          </p:cNvGraphicFramePr>
          <p:nvPr>
            <p:ph idx="1"/>
          </p:nvPr>
        </p:nvGraphicFramePr>
        <p:xfrm>
          <a:off x="2209800" y="1981200"/>
          <a:ext cx="67056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48" name="TextBox 4"/>
          <p:cNvSpPr txBox="1">
            <a:spLocks noChangeArrowheads="1"/>
          </p:cNvSpPr>
          <p:nvPr/>
        </p:nvSpPr>
        <p:spPr bwMode="auto">
          <a:xfrm>
            <a:off x="0" y="1905000"/>
            <a:ext cx="3429000" cy="4340225"/>
          </a:xfrm>
          <a:prstGeom prst="rect">
            <a:avLst/>
          </a:prstGeom>
          <a:noFill/>
          <a:ln w="9525">
            <a:noFill/>
            <a:miter lim="800000"/>
            <a:headEnd/>
            <a:tailEnd/>
          </a:ln>
        </p:spPr>
        <p:txBody>
          <a:bodyPr>
            <a:spAutoFit/>
          </a:bodyPr>
          <a:lstStyle/>
          <a:p>
            <a:pPr eaLnBrk="0" hangingPunct="0"/>
            <a:r>
              <a:rPr lang="en-US" sz="1800"/>
              <a:t>We put an enormous amount of energy into changing structures and usually leave instructional practice untouched…We are attracted and drawn to these [efforts] because they’re visible and, believe it or not, easier to do than to make the hard changes, which are in instructional practice…</a:t>
            </a:r>
          </a:p>
          <a:p>
            <a:pPr algn="r" eaLnBrk="0" hangingPunct="0"/>
            <a:r>
              <a:rPr lang="en-US" sz="1800"/>
              <a:t>Richard Elmore, </a:t>
            </a:r>
          </a:p>
          <a:p>
            <a:pPr algn="r" eaLnBrk="0" hangingPunct="0"/>
            <a:r>
              <a:rPr lang="en-US" sz="1800"/>
              <a:t>January 2002,</a:t>
            </a:r>
          </a:p>
          <a:p>
            <a:pPr algn="r" eaLnBrk="0" hangingPunct="0"/>
            <a:r>
              <a:rPr lang="en-US" sz="1800"/>
              <a:t> “The Limits of ‘Change’” </a:t>
            </a:r>
          </a:p>
          <a:p>
            <a:pPr eaLnBrk="0" hangingPunct="0"/>
            <a:endParaRPr lang="en-US" sz="1800"/>
          </a:p>
          <a:p>
            <a:pPr eaLnBrk="0" hangingPunct="0"/>
            <a:endParaRPr lang="en-US"/>
          </a:p>
        </p:txBody>
      </p:sp>
    </p:spTree>
    <p:extLst>
      <p:ext uri="{BB962C8B-B14F-4D97-AF65-F5344CB8AC3E}">
        <p14:creationId xmlns:p14="http://schemas.microsoft.com/office/powerpoint/2010/main" val="4159797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381000"/>
            <a:ext cx="7772400" cy="1143000"/>
          </a:xfrm>
        </p:spPr>
        <p:txBody>
          <a:bodyPr>
            <a:normAutofit fontScale="90000"/>
          </a:bodyPr>
          <a:lstStyle/>
          <a:p>
            <a:pPr eaLnBrk="1" hangingPunct="1"/>
            <a:r>
              <a:rPr lang="en-US" dirty="0" smtClean="0">
                <a:solidFill>
                  <a:schemeClr val="bg1"/>
                </a:solidFill>
              </a:rPr>
              <a:t>Taking an Inquiry Stance</a:t>
            </a:r>
            <a:br>
              <a:rPr lang="en-US" dirty="0" smtClean="0">
                <a:solidFill>
                  <a:schemeClr val="bg1"/>
                </a:solidFill>
              </a:rPr>
            </a:br>
            <a:r>
              <a:rPr lang="en-US" dirty="0" smtClean="0">
                <a:solidFill>
                  <a:schemeClr val="bg1"/>
                </a:solidFill>
              </a:rPr>
              <a:t>through Common Practices</a:t>
            </a:r>
          </a:p>
        </p:txBody>
      </p:sp>
      <p:sp>
        <p:nvSpPr>
          <p:cNvPr id="11267" name="Rectangle 3"/>
          <p:cNvSpPr>
            <a:spLocks noGrp="1" noChangeArrowheads="1"/>
          </p:cNvSpPr>
          <p:nvPr>
            <p:ph idx="1"/>
          </p:nvPr>
        </p:nvSpPr>
        <p:spPr>
          <a:xfrm>
            <a:off x="228600" y="1828800"/>
            <a:ext cx="8610600" cy="4800600"/>
          </a:xfrm>
        </p:spPr>
        <p:txBody>
          <a:bodyPr>
            <a:normAutofit lnSpcReduction="10000"/>
          </a:bodyPr>
          <a:lstStyle/>
          <a:p>
            <a:r>
              <a:rPr lang="en-US" dirty="0"/>
              <a:t>Use assessment data and structured exchanges to explore ideas that can be adapted and </a:t>
            </a:r>
            <a:r>
              <a:rPr lang="en-US" dirty="0" smtClean="0"/>
              <a:t>shared</a:t>
            </a:r>
          </a:p>
          <a:p>
            <a:endParaRPr lang="en-US" dirty="0"/>
          </a:p>
          <a:p>
            <a:pPr eaLnBrk="1" hangingPunct="1"/>
            <a:r>
              <a:rPr lang="en-US" dirty="0" smtClean="0"/>
              <a:t>Emphasize evidence around student learning and instructional approaches</a:t>
            </a:r>
          </a:p>
          <a:p>
            <a:pPr eaLnBrk="1" hangingPunct="1"/>
            <a:endParaRPr lang="en-US" dirty="0" smtClean="0"/>
          </a:p>
          <a:p>
            <a:pPr eaLnBrk="1" hangingPunct="1"/>
            <a:r>
              <a:rPr lang="en-US" dirty="0" smtClean="0"/>
              <a:t>Consider how new ideas, other resources and knowledge might be useful (as tools rather than “truth”)</a:t>
            </a:r>
          </a:p>
        </p:txBody>
      </p:sp>
      <p:sp>
        <p:nvSpPr>
          <p:cNvPr id="2" name="TextBox 1"/>
          <p:cNvSpPr txBox="1"/>
          <p:nvPr/>
        </p:nvSpPr>
        <p:spPr>
          <a:xfrm>
            <a:off x="5486400" y="6248400"/>
            <a:ext cx="3324180" cy="369332"/>
          </a:xfrm>
          <a:prstGeom prst="rect">
            <a:avLst/>
          </a:prstGeom>
          <a:noFill/>
        </p:spPr>
        <p:txBody>
          <a:bodyPr wrap="none" rtlCol="0">
            <a:spAutoFit/>
          </a:bodyPr>
          <a:lstStyle/>
          <a:p>
            <a:r>
              <a:rPr lang="en-US" dirty="0" smtClean="0"/>
              <a:t>Adapted from Deborah Ball, 1994</a:t>
            </a:r>
            <a:endParaRPr lang="en-US" dirty="0"/>
          </a:p>
        </p:txBody>
      </p:sp>
    </p:spTree>
    <p:extLst>
      <p:ext uri="{BB962C8B-B14F-4D97-AF65-F5344CB8AC3E}">
        <p14:creationId xmlns:p14="http://schemas.microsoft.com/office/powerpoint/2010/main" val="11289279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381000"/>
            <a:ext cx="4267200" cy="1752600"/>
          </a:xfrm>
        </p:spPr>
        <p:txBody>
          <a:bodyPr>
            <a:normAutofit fontScale="90000"/>
          </a:bodyPr>
          <a:lstStyle/>
          <a:p>
            <a:r>
              <a:rPr lang="en-US" dirty="0" smtClean="0">
                <a:solidFill>
                  <a:schemeClr val="bg1"/>
                </a:solidFill>
              </a:rPr>
              <a:t>“Scaling” the Work of the Project</a:t>
            </a:r>
            <a:endParaRPr lang="en-US" dirty="0">
              <a:solidFill>
                <a:schemeClr val="bg1"/>
              </a:solidFill>
            </a:endParaRPr>
          </a:p>
        </p:txBody>
      </p:sp>
      <p:sp>
        <p:nvSpPr>
          <p:cNvPr id="3" name="Content Placeholder 2"/>
          <p:cNvSpPr>
            <a:spLocks noGrp="1"/>
          </p:cNvSpPr>
          <p:nvPr>
            <p:ph idx="1"/>
          </p:nvPr>
        </p:nvSpPr>
        <p:spPr>
          <a:xfrm>
            <a:off x="457200" y="2590800"/>
            <a:ext cx="8382000" cy="3124200"/>
          </a:xfrm>
        </p:spPr>
        <p:txBody>
          <a:bodyPr/>
          <a:lstStyle/>
          <a:p>
            <a:pPr marL="457200" indent="-457200" eaLnBrk="1" hangingPunct="1">
              <a:lnSpc>
                <a:spcPct val="90000"/>
              </a:lnSpc>
            </a:pPr>
            <a:r>
              <a:rPr lang="en-US" sz="3200" dirty="0" smtClean="0">
                <a:solidFill>
                  <a:srgbClr val="1C1916"/>
                </a:solidFill>
              </a:rPr>
              <a:t>Common language, conceptual framework</a:t>
            </a:r>
          </a:p>
          <a:p>
            <a:pPr marL="457200" indent="-457200" eaLnBrk="1" hangingPunct="1">
              <a:lnSpc>
                <a:spcPct val="90000"/>
              </a:lnSpc>
            </a:pPr>
            <a:endParaRPr lang="en-US" sz="3200" dirty="0" smtClean="0">
              <a:solidFill>
                <a:srgbClr val="1C1916"/>
              </a:solidFill>
            </a:endParaRPr>
          </a:p>
          <a:p>
            <a:pPr marL="457200" indent="-457200" eaLnBrk="1" hangingPunct="1">
              <a:lnSpc>
                <a:spcPct val="90000"/>
              </a:lnSpc>
            </a:pPr>
            <a:r>
              <a:rPr lang="en-US" sz="3200" dirty="0" smtClean="0">
                <a:solidFill>
                  <a:srgbClr val="1C1916"/>
                </a:solidFill>
              </a:rPr>
              <a:t>Shared experiences, exposure to multiple approaches/methods</a:t>
            </a:r>
          </a:p>
          <a:p>
            <a:pPr marL="457200" indent="-457200" eaLnBrk="1" hangingPunct="1">
              <a:lnSpc>
                <a:spcPct val="90000"/>
              </a:lnSpc>
            </a:pPr>
            <a:endParaRPr lang="en-US" sz="3200" dirty="0" smtClean="0">
              <a:solidFill>
                <a:srgbClr val="1C1916"/>
              </a:solidFill>
            </a:endParaRPr>
          </a:p>
          <a:p>
            <a:pPr marL="457200" indent="-457200" eaLnBrk="1" hangingPunct="1">
              <a:lnSpc>
                <a:spcPct val="90000"/>
              </a:lnSpc>
            </a:pPr>
            <a:r>
              <a:rPr lang="en-US" sz="3200" dirty="0" smtClean="0">
                <a:solidFill>
                  <a:srgbClr val="1C1916"/>
                </a:solidFill>
              </a:rPr>
              <a:t>Forum for sharing resources and practices</a:t>
            </a:r>
          </a:p>
        </p:txBody>
      </p:sp>
      <p:pic>
        <p:nvPicPr>
          <p:cNvPr id="4" name="Picture 5"/>
          <p:cNvPicPr>
            <a:picLocks noChangeAspect="1" noChangeArrowheads="1"/>
          </p:cNvPicPr>
          <p:nvPr/>
        </p:nvPicPr>
        <p:blipFill>
          <a:blip r:embed="rId2"/>
          <a:srcRect/>
          <a:stretch>
            <a:fillRect/>
          </a:stretch>
        </p:blipFill>
        <p:spPr bwMode="auto">
          <a:xfrm>
            <a:off x="381000" y="152400"/>
            <a:ext cx="3733800" cy="2279650"/>
          </a:xfrm>
          <a:prstGeom prst="rect">
            <a:avLst/>
          </a:prstGeom>
          <a:noFill/>
          <a:ln w="9525">
            <a:noFill/>
            <a:miter lim="800000"/>
            <a:headEnd/>
            <a:tailEnd/>
          </a:ln>
        </p:spPr>
      </p:pic>
      <p:sp>
        <p:nvSpPr>
          <p:cNvPr id="5" name="Rectangle 3"/>
          <p:cNvSpPr txBox="1">
            <a:spLocks noChangeArrowheads="1"/>
          </p:cNvSpPr>
          <p:nvPr/>
        </p:nvSpPr>
        <p:spPr bwMode="auto">
          <a:xfrm>
            <a:off x="0" y="5715000"/>
            <a:ext cx="9144000" cy="1143000"/>
          </a:xfrm>
          <a:prstGeom prst="rect">
            <a:avLst/>
          </a:prstGeom>
          <a:solidFill>
            <a:schemeClr val="accent4">
              <a:lumMod val="60000"/>
              <a:lumOff val="40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ＭＳ Ｐゴシック" charset="-128"/>
              </a:rPr>
              <a:t>Scale at the organization level means, are people working in concert around a set of ideas about what curriculum and pedagogy should look like, and is it obvious in their practice?</a:t>
            </a:r>
          </a:p>
          <a:p>
            <a:pPr marL="342900" marR="0" lvl="0" indent="-342900" algn="r" defTabSz="914400" rtl="0" eaLnBrk="0" fontAlgn="base" latinLnBrk="0" hangingPunct="0">
              <a:lnSpc>
                <a:spcPct val="100000"/>
              </a:lnSpc>
              <a:spcBef>
                <a:spcPts val="0"/>
              </a:spcBef>
              <a:spcAft>
                <a:spcPct val="0"/>
              </a:spcAft>
              <a:buClrTx/>
              <a:buSzTx/>
              <a:buFontTx/>
              <a:buNone/>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ＭＳ Ｐゴシック" charset="-128"/>
              </a:rPr>
              <a:t>Richard Elmore, “Improvement of Teaching at Scale”, January 2006</a:t>
            </a: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0" cap="none" spc="0" normalizeH="0" baseline="0" noProof="0" dirty="0" smtClean="0">
              <a:ln>
                <a:noFill/>
              </a:ln>
              <a:solidFill>
                <a:schemeClr val="tx1"/>
              </a:solidFill>
              <a:effectLst/>
              <a:uLnTx/>
              <a:uFillTx/>
              <a:latin typeface="+mn-lt"/>
              <a:ea typeface="+mn-ea"/>
              <a:cs typeface="ＭＳ Ｐゴシック" charset="-128"/>
            </a:endParaRPr>
          </a:p>
        </p:txBody>
      </p:sp>
    </p:spTree>
    <p:extLst>
      <p:ext uri="{BB962C8B-B14F-4D97-AF65-F5344CB8AC3E}">
        <p14:creationId xmlns:p14="http://schemas.microsoft.com/office/powerpoint/2010/main" val="19181364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143000" y="1066800"/>
            <a:ext cx="6858000" cy="5486400"/>
          </a:xfrm>
          <a:prstGeom prst="ellipse">
            <a:avLst/>
          </a:prstGeom>
          <a:solidFill>
            <a:srgbClr val="FAD9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0"/>
            <a:ext cx="5715000" cy="1066800"/>
          </a:xfrm>
        </p:spPr>
        <p:txBody>
          <a:bodyPr>
            <a:normAutofit fontScale="90000"/>
          </a:bodyPr>
          <a:lstStyle/>
          <a:p>
            <a:r>
              <a:rPr lang="en-US" dirty="0" smtClean="0"/>
              <a:t/>
            </a:r>
            <a:br>
              <a:rPr lang="en-US" dirty="0" smtClean="0"/>
            </a:br>
            <a:r>
              <a:rPr lang="en-US" dirty="0" smtClean="0"/>
              <a:t/>
            </a:r>
            <a:br>
              <a:rPr lang="en-US" dirty="0" smtClean="0"/>
            </a:br>
            <a:r>
              <a:rPr lang="en-US" dirty="0" smtClean="0">
                <a:solidFill>
                  <a:schemeClr val="bg1"/>
                </a:solidFill>
              </a:rPr>
              <a:t>Logic Model: Rethinking </a:t>
            </a:r>
            <a:br>
              <a:rPr lang="en-US" dirty="0" smtClean="0">
                <a:solidFill>
                  <a:schemeClr val="bg1"/>
                </a:solidFill>
              </a:rPr>
            </a:br>
            <a:r>
              <a:rPr lang="en-US" dirty="0" smtClean="0">
                <a:solidFill>
                  <a:schemeClr val="bg1"/>
                </a:solidFill>
              </a:rPr>
              <a:t>Pre-College Math</a:t>
            </a:r>
            <a:r>
              <a:rPr lang="en-US" dirty="0" smtClean="0"/>
              <a:t/>
            </a:r>
            <a:br>
              <a:rPr lang="en-US" dirty="0" smtClean="0"/>
            </a:br>
            <a:r>
              <a:rPr lang="en-US" dirty="0" smtClean="0"/>
              <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03149190"/>
              </p:ext>
            </p:extLst>
          </p:nvPr>
        </p:nvGraphicFramePr>
        <p:xfrm>
          <a:off x="533400" y="1143000"/>
          <a:ext cx="7848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Oval 9"/>
          <p:cNvSpPr/>
          <p:nvPr/>
        </p:nvSpPr>
        <p:spPr>
          <a:xfrm>
            <a:off x="0" y="5410200"/>
            <a:ext cx="16764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Program assets/ College context</a:t>
            </a:r>
            <a:endParaRPr lang="en-US" dirty="0"/>
          </a:p>
        </p:txBody>
      </p:sp>
      <p:sp>
        <p:nvSpPr>
          <p:cNvPr id="11" name="Right Arrow 10"/>
          <p:cNvSpPr/>
          <p:nvPr/>
        </p:nvSpPr>
        <p:spPr>
          <a:xfrm rot="19526246">
            <a:off x="1277473" y="5443634"/>
            <a:ext cx="897427" cy="484632"/>
          </a:xfrm>
          <a:prstGeom prst="rightArrow">
            <a:avLst/>
          </a:prstGeom>
          <a:solidFill>
            <a:srgbClr val="82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8979011">
            <a:off x="-366641" y="2482406"/>
            <a:ext cx="6584238" cy="694730"/>
          </a:xfrm>
          <a:prstGeom prst="rect">
            <a:avLst/>
          </a:prstGeom>
          <a:noFill/>
        </p:spPr>
        <p:txBody>
          <a:bodyPr wrap="none" lIns="91440" tIns="45720" rIns="91440" bIns="45720">
            <a:prstTxWarp prst="textArchUp">
              <a:avLst>
                <a:gd name="adj" fmla="val 10800004"/>
              </a:avLst>
            </a:prstTxWarp>
            <a:spAutoFit/>
          </a:bodyPr>
          <a:lstStyle/>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Department/</a:t>
            </a:r>
          </a:p>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Program</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pSp>
        <p:nvGrpSpPr>
          <p:cNvPr id="7" name="Group 6"/>
          <p:cNvGrpSpPr/>
          <p:nvPr/>
        </p:nvGrpSpPr>
        <p:grpSpPr>
          <a:xfrm>
            <a:off x="5444746" y="402064"/>
            <a:ext cx="2198720" cy="3174897"/>
            <a:chOff x="5444746" y="402064"/>
            <a:chExt cx="2198720" cy="3174897"/>
          </a:xfrm>
        </p:grpSpPr>
        <p:pic>
          <p:nvPicPr>
            <p:cNvPr id="18" name="Picture 17"/>
            <p:cNvPicPr>
              <a:picLocks noChangeAspect="1"/>
            </p:cNvPicPr>
            <p:nvPr/>
          </p:nvPicPr>
          <p:blipFill>
            <a:blip r:embed="rId8" cstate="print"/>
            <a:stretch>
              <a:fillRect/>
            </a:stretch>
          </p:blipFill>
          <p:spPr>
            <a:xfrm rot="3041837">
              <a:off x="5335593" y="1269089"/>
              <a:ext cx="3174897" cy="1440848"/>
            </a:xfrm>
            <a:prstGeom prst="rect">
              <a:avLst/>
            </a:prstGeom>
            <a:noFill/>
            <a:ln>
              <a:noFill/>
            </a:ln>
          </p:spPr>
        </p:pic>
        <p:sp>
          <p:nvSpPr>
            <p:cNvPr id="12" name="Right Arrow 11"/>
            <p:cNvSpPr/>
            <p:nvPr/>
          </p:nvSpPr>
          <p:spPr>
            <a:xfrm rot="19312985">
              <a:off x="5444746" y="2470681"/>
              <a:ext cx="1250799" cy="484632"/>
            </a:xfrm>
            <a:prstGeom prst="rightArrow">
              <a:avLst/>
            </a:prstGeom>
            <a:solidFill>
              <a:srgbClr val="82000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6937410" y="152400"/>
            <a:ext cx="2206590" cy="1838080"/>
            <a:chOff x="6937410" y="152400"/>
            <a:chExt cx="2206590" cy="1838080"/>
          </a:xfrm>
        </p:grpSpPr>
        <p:sp>
          <p:nvSpPr>
            <p:cNvPr id="13" name="Oval 12"/>
            <p:cNvSpPr/>
            <p:nvPr/>
          </p:nvSpPr>
          <p:spPr>
            <a:xfrm>
              <a:off x="7162800" y="152400"/>
              <a:ext cx="1981200"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Student Success/ achievement</a:t>
              </a:r>
              <a:endParaRPr lang="en-US" dirty="0"/>
            </a:p>
          </p:txBody>
        </p:sp>
        <p:sp>
          <p:nvSpPr>
            <p:cNvPr id="17" name="Right Arrow 16"/>
            <p:cNvSpPr/>
            <p:nvPr/>
          </p:nvSpPr>
          <p:spPr>
            <a:xfrm rot="19312985">
              <a:off x="6937410" y="1505848"/>
              <a:ext cx="1096186" cy="484632"/>
            </a:xfrm>
            <a:prstGeom prst="rightArrow">
              <a:avLst/>
            </a:prstGeom>
            <a:solidFill>
              <a:srgbClr val="82000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p:cNvGrpSpPr/>
          <p:nvPr/>
        </p:nvGrpSpPr>
        <p:grpSpPr>
          <a:xfrm>
            <a:off x="1726186" y="2743199"/>
            <a:ext cx="5589014" cy="3196530"/>
            <a:chOff x="1726186" y="2743199"/>
            <a:chExt cx="5589014" cy="3196530"/>
          </a:xfrm>
        </p:grpSpPr>
        <p:sp>
          <p:nvSpPr>
            <p:cNvPr id="5" name="Oval 4"/>
            <p:cNvSpPr/>
            <p:nvPr/>
          </p:nvSpPr>
          <p:spPr>
            <a:xfrm>
              <a:off x="3124200" y="2743199"/>
              <a:ext cx="2743200" cy="2611544"/>
            </a:xfrm>
            <a:prstGeom prst="ellipse">
              <a:avLst/>
            </a:prstGeom>
            <a:solidFill>
              <a:srgbClr val="82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Faculty Inquiry Groups</a:t>
              </a:r>
              <a:endParaRPr lang="en-US" sz="2800" dirty="0"/>
            </a:p>
          </p:txBody>
        </p:sp>
        <p:sp>
          <p:nvSpPr>
            <p:cNvPr id="15" name="Freeform 14"/>
            <p:cNvSpPr/>
            <p:nvPr/>
          </p:nvSpPr>
          <p:spPr>
            <a:xfrm>
              <a:off x="5334000" y="3124200"/>
              <a:ext cx="1981200" cy="1752599"/>
            </a:xfrm>
            <a:custGeom>
              <a:avLst/>
              <a:gdLst>
                <a:gd name="connsiteX0" fmla="*/ 0 w 1649536"/>
                <a:gd name="connsiteY0" fmla="*/ 824768 h 1649536"/>
                <a:gd name="connsiteX1" fmla="*/ 824768 w 1649536"/>
                <a:gd name="connsiteY1" fmla="*/ 0 h 1649536"/>
                <a:gd name="connsiteX2" fmla="*/ 1649536 w 1649536"/>
                <a:gd name="connsiteY2" fmla="*/ 824768 h 1649536"/>
                <a:gd name="connsiteX3" fmla="*/ 824768 w 1649536"/>
                <a:gd name="connsiteY3" fmla="*/ 1649536 h 1649536"/>
                <a:gd name="connsiteX4" fmla="*/ 0 w 1649536"/>
                <a:gd name="connsiteY4" fmla="*/ 824768 h 16495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9536" h="1649536">
                  <a:moveTo>
                    <a:pt x="0" y="824768"/>
                  </a:moveTo>
                  <a:cubicBezTo>
                    <a:pt x="0" y="369261"/>
                    <a:pt x="369261" y="0"/>
                    <a:pt x="824768" y="0"/>
                  </a:cubicBezTo>
                  <a:cubicBezTo>
                    <a:pt x="1280275" y="0"/>
                    <a:pt x="1649536" y="369261"/>
                    <a:pt x="1649536" y="824768"/>
                  </a:cubicBezTo>
                  <a:cubicBezTo>
                    <a:pt x="1649536" y="1280275"/>
                    <a:pt x="1280275" y="1649536"/>
                    <a:pt x="824768" y="1649536"/>
                  </a:cubicBezTo>
                  <a:cubicBezTo>
                    <a:pt x="369261" y="1649536"/>
                    <a:pt x="0" y="1280275"/>
                    <a:pt x="0" y="824768"/>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3159" tIns="263159" rIns="263159" bIns="263159" numCol="1" spcCol="1270" anchor="ctr" anchorCtr="0">
              <a:noAutofit/>
            </a:bodyPr>
            <a:lstStyle/>
            <a:p>
              <a:pPr lvl="0" algn="ctr" defTabSz="755650">
                <a:lnSpc>
                  <a:spcPct val="90000"/>
                </a:lnSpc>
                <a:spcBef>
                  <a:spcPct val="0"/>
                </a:spcBef>
                <a:spcAft>
                  <a:spcPct val="35000"/>
                </a:spcAft>
              </a:pPr>
              <a:r>
                <a:rPr lang="en-US" kern="1200" dirty="0" smtClean="0"/>
                <a:t>Classroom Assessments</a:t>
              </a:r>
              <a:endParaRPr lang="en-US" kern="1200" dirty="0"/>
            </a:p>
          </p:txBody>
        </p:sp>
        <p:sp>
          <p:nvSpPr>
            <p:cNvPr id="16" name="Freeform 15"/>
            <p:cNvSpPr/>
            <p:nvPr/>
          </p:nvSpPr>
          <p:spPr>
            <a:xfrm>
              <a:off x="1726186" y="3289678"/>
              <a:ext cx="1961292" cy="1739521"/>
            </a:xfrm>
            <a:custGeom>
              <a:avLst/>
              <a:gdLst>
                <a:gd name="connsiteX0" fmla="*/ 0 w 1649536"/>
                <a:gd name="connsiteY0" fmla="*/ 824768 h 1649536"/>
                <a:gd name="connsiteX1" fmla="*/ 824768 w 1649536"/>
                <a:gd name="connsiteY1" fmla="*/ 0 h 1649536"/>
                <a:gd name="connsiteX2" fmla="*/ 1649536 w 1649536"/>
                <a:gd name="connsiteY2" fmla="*/ 824768 h 1649536"/>
                <a:gd name="connsiteX3" fmla="*/ 824768 w 1649536"/>
                <a:gd name="connsiteY3" fmla="*/ 1649536 h 1649536"/>
                <a:gd name="connsiteX4" fmla="*/ 0 w 1649536"/>
                <a:gd name="connsiteY4" fmla="*/ 824768 h 16495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9536" h="1649536">
                  <a:moveTo>
                    <a:pt x="0" y="824768"/>
                  </a:moveTo>
                  <a:cubicBezTo>
                    <a:pt x="0" y="369261"/>
                    <a:pt x="369261" y="0"/>
                    <a:pt x="824768" y="0"/>
                  </a:cubicBezTo>
                  <a:cubicBezTo>
                    <a:pt x="1280275" y="0"/>
                    <a:pt x="1649536" y="369261"/>
                    <a:pt x="1649536" y="824768"/>
                  </a:cubicBezTo>
                  <a:cubicBezTo>
                    <a:pt x="1649536" y="1280275"/>
                    <a:pt x="1280275" y="1649536"/>
                    <a:pt x="824768" y="1649536"/>
                  </a:cubicBezTo>
                  <a:cubicBezTo>
                    <a:pt x="369261" y="1649536"/>
                    <a:pt x="0" y="1280275"/>
                    <a:pt x="0" y="824768"/>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3159" tIns="263159" rIns="263159" bIns="263159" numCol="1" spcCol="1270" anchor="ctr" anchorCtr="0">
              <a:noAutofit/>
            </a:bodyPr>
            <a:lstStyle/>
            <a:p>
              <a:pPr lvl="0" algn="ctr" defTabSz="755650">
                <a:lnSpc>
                  <a:spcPct val="90000"/>
                </a:lnSpc>
                <a:spcBef>
                  <a:spcPct val="0"/>
                </a:spcBef>
                <a:spcAft>
                  <a:spcPct val="35000"/>
                </a:spcAft>
              </a:pPr>
              <a:r>
                <a:rPr lang="en-US" kern="1200" dirty="0" smtClean="0"/>
                <a:t>Classroom Exchanges</a:t>
              </a:r>
              <a:endParaRPr lang="en-US" kern="1200" dirty="0"/>
            </a:p>
          </p:txBody>
        </p:sp>
        <p:sp>
          <p:nvSpPr>
            <p:cNvPr id="9" name="TextBox 8"/>
            <p:cNvSpPr txBox="1"/>
            <p:nvPr/>
          </p:nvSpPr>
          <p:spPr>
            <a:xfrm>
              <a:off x="2362200" y="5231843"/>
              <a:ext cx="4707186" cy="707886"/>
            </a:xfrm>
            <a:prstGeom prst="rect">
              <a:avLst/>
            </a:prstGeom>
            <a:noFill/>
          </p:spPr>
          <p:txBody>
            <a:bodyPr wrap="none" rtlCol="0">
              <a:spAutoFit/>
            </a:bodyPr>
            <a:lstStyle/>
            <a:p>
              <a:r>
                <a:rPr lang="en-US" sz="4000" dirty="0" smtClean="0"/>
                <a:t>COMMON PRACTICES</a:t>
              </a:r>
              <a:endParaRPr lang="en-US" sz="4000" dirty="0"/>
            </a:p>
          </p:txBody>
        </p:sp>
      </p:grpSp>
    </p:spTree>
    <p:extLst>
      <p:ext uri="{BB962C8B-B14F-4D97-AF65-F5344CB8AC3E}">
        <p14:creationId xmlns:p14="http://schemas.microsoft.com/office/powerpoint/2010/main" val="1618192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731838"/>
          </a:xfrm>
        </p:spPr>
        <p:txBody>
          <a:bodyPr>
            <a:normAutofit fontScale="90000"/>
          </a:bodyPr>
          <a:lstStyle/>
          <a:p>
            <a:r>
              <a:rPr lang="en-US" dirty="0" smtClean="0">
                <a:solidFill>
                  <a:schemeClr val="bg1"/>
                </a:solidFill>
              </a:rPr>
              <a:t>Inquiring Around Data</a:t>
            </a:r>
            <a:endParaRPr lang="en-US" dirty="0">
              <a:solidFill>
                <a:schemeClr val="bg1"/>
              </a:solidFill>
            </a:endParaRPr>
          </a:p>
        </p:txBody>
      </p:sp>
      <p:sp>
        <p:nvSpPr>
          <p:cNvPr id="3" name="Content Placeholder 2"/>
          <p:cNvSpPr>
            <a:spLocks noGrp="1"/>
          </p:cNvSpPr>
          <p:nvPr>
            <p:ph idx="1"/>
          </p:nvPr>
        </p:nvSpPr>
        <p:spPr>
          <a:xfrm>
            <a:off x="228600" y="838200"/>
            <a:ext cx="8686800" cy="5257800"/>
          </a:xfrm>
        </p:spPr>
        <p:txBody>
          <a:bodyPr>
            <a:normAutofit fontScale="85000" lnSpcReduction="10000"/>
          </a:bodyPr>
          <a:lstStyle/>
          <a:p>
            <a:pPr lvl="0">
              <a:buFont typeface="Wingdings" pitchFamily="2" charset="2"/>
              <a:buChar char="Ø"/>
            </a:pPr>
            <a:r>
              <a:rPr lang="en-US" dirty="0"/>
              <a:t>What inferences, hypotheses might we draw from these data? What might be some of the factors contributing to what we see in the data?</a:t>
            </a:r>
          </a:p>
          <a:p>
            <a:pPr lvl="0">
              <a:buFont typeface="Wingdings" pitchFamily="2" charset="2"/>
              <a:buChar char="Ø"/>
            </a:pPr>
            <a:r>
              <a:rPr lang="en-US" dirty="0"/>
              <a:t>What other evidence (quantitative, qualitative) would we want to gather to help us understand and use these data?</a:t>
            </a:r>
          </a:p>
          <a:p>
            <a:pPr lvl="0">
              <a:buFont typeface="Wingdings" pitchFamily="2" charset="2"/>
              <a:buChar char="Ø"/>
            </a:pPr>
            <a:r>
              <a:rPr lang="en-US" dirty="0"/>
              <a:t>How might we use the “common practices” defined in the project to understand and improve these results?</a:t>
            </a:r>
          </a:p>
          <a:p>
            <a:pPr lvl="0">
              <a:buFont typeface="Wingdings" pitchFamily="2" charset="2"/>
              <a:buChar char="Ø"/>
            </a:pPr>
            <a:r>
              <a:rPr lang="en-US" dirty="0"/>
              <a:t>Reflect as a team on the benefits and challenges of having this discussion around data like these with a broader group of department colleagues rather than just our team— what would we need to reproduce this discussion back at our college? </a:t>
            </a:r>
          </a:p>
        </p:txBody>
      </p:sp>
      <p:sp>
        <p:nvSpPr>
          <p:cNvPr id="4" name="TextBox 3"/>
          <p:cNvSpPr txBox="1"/>
          <p:nvPr/>
        </p:nvSpPr>
        <p:spPr>
          <a:xfrm>
            <a:off x="4648200" y="5930734"/>
            <a:ext cx="4495800" cy="923330"/>
          </a:xfrm>
          <a:prstGeom prst="rect">
            <a:avLst/>
          </a:prstGeom>
          <a:solidFill>
            <a:schemeClr val="accent4">
              <a:lumMod val="60000"/>
              <a:lumOff val="40000"/>
            </a:schemeClr>
          </a:solidFill>
        </p:spPr>
        <p:txBody>
          <a:bodyPr wrap="square" rtlCol="0">
            <a:spAutoFit/>
          </a:bodyPr>
          <a:lstStyle/>
          <a:p>
            <a:pPr lvl="0"/>
            <a:r>
              <a:rPr lang="en-US" dirty="0"/>
              <a:t>NOTE: Use the same roles as defined in the earlier session but switch the assignments.</a:t>
            </a:r>
          </a:p>
          <a:p>
            <a:endParaRPr lang="en-US" dirty="0"/>
          </a:p>
        </p:txBody>
      </p:sp>
    </p:spTree>
    <p:extLst>
      <p:ext uri="{BB962C8B-B14F-4D97-AF65-F5344CB8AC3E}">
        <p14:creationId xmlns:p14="http://schemas.microsoft.com/office/powerpoint/2010/main" val="1901648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61BEAA5A843684C898B4F6EE44CEDF8" ma:contentTypeVersion="1" ma:contentTypeDescription="Create a new document." ma:contentTypeScope="" ma:versionID="23ba622bd5eabaf6a1a78542fdf032f8">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CBBFEEB-6F2B-4865-8AB8-9719662B9A85}">
  <ds:schemaRefs>
    <ds:schemaRef ds:uri="http://schemas.microsoft.com/sharepoint/v3"/>
    <ds:schemaRef ds:uri="http://www.w3.org/XML/1998/namespace"/>
    <ds:schemaRef ds:uri="http://purl.org/dc/terms/"/>
    <ds:schemaRef ds:uri="http://schemas.microsoft.com/office/2006/documentManagement/types"/>
    <ds:schemaRef ds:uri="http://purl.org/dc/elements/1.1/"/>
    <ds:schemaRef ds:uri="http://purl.org/dc/dcmityp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4DBD6E55-4C6A-48D6-ABEE-D38605A52CE6}">
  <ds:schemaRefs>
    <ds:schemaRef ds:uri="http://schemas.microsoft.com/sharepoint/v3/contenttype/forms"/>
  </ds:schemaRefs>
</ds:datastoreItem>
</file>

<file path=customXml/itemProps3.xml><?xml version="1.0" encoding="utf-8"?>
<ds:datastoreItem xmlns:ds="http://schemas.openxmlformats.org/officeDocument/2006/customXml" ds:itemID="{2C47DC5A-6BA4-45FB-9228-98558A4843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5019</TotalTime>
  <Words>931</Words>
  <Application>Microsoft Office PowerPoint</Application>
  <PresentationFormat>On-screen Show (4:3)</PresentationFormat>
  <Paragraphs>89</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Rethinking Pre-College Math: A Brief Reminder about Why We’re Here and What We’re Trying to Do</vt:lpstr>
      <vt:lpstr>PowerPoint Presentation</vt:lpstr>
      <vt:lpstr>It’s About Equity, Not Just Math</vt:lpstr>
      <vt:lpstr>Defining Characteristics of Project</vt:lpstr>
      <vt:lpstr>Core Areas of  Educational Practice</vt:lpstr>
      <vt:lpstr>Taking an Inquiry Stance through Common Practices</vt:lpstr>
      <vt:lpstr>“Scaling” the Work of the Project</vt:lpstr>
      <vt:lpstr>  Logic Model: Rethinking  Pre-College Math  </vt:lpstr>
      <vt:lpstr>Inquiring Around Data</vt:lpstr>
      <vt:lpstr>What the Research Literature Says about Key Elements of Successful Professional Learning Communities</vt:lpstr>
      <vt:lpstr>What Faculty Inquiry Groups Do</vt:lpstr>
    </vt:vector>
  </TitlesOfParts>
  <Company>AACC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Crystal Gaskins</dc:creator>
  <cp:lastModifiedBy>Bill Moore</cp:lastModifiedBy>
  <cp:revision>217</cp:revision>
  <dcterms:created xsi:type="dcterms:W3CDTF">2010-05-12T17:51:40Z</dcterms:created>
  <dcterms:modified xsi:type="dcterms:W3CDTF">2011-03-07T18:49:23Z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0x010100961BEAA5A843684C898B4F6EE44CEDF8</vt:lpwstr>
  </property>
</Properties>
</file>